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6_63782F44.xml" ContentType="application/vnd.ms-powerpoint.comments+xml"/>
  <Override PartName="/ppt/comments/modernComment_107_30D1042E.xml" ContentType="application/vnd.ms-powerpoint.comments+xml"/>
  <Override PartName="/ppt/comments/modernComment_108_820AB046.xml" ContentType="application/vnd.ms-powerpoint.comments+xml"/>
  <Override PartName="/ppt/comments/modernComment_10E_F6B2056E.xml" ContentType="application/vnd.ms-powerpoint.comments+xml"/>
  <Override PartName="/ppt/comments/modernComment_110_5F11F5A3.xml" ContentType="application/vnd.ms-powerpoint.comments+xml"/>
  <Override PartName="/ppt/comments/modernComment_111_C17D9F6A.xml" ContentType="application/vnd.ms-powerpoint.comments+xml"/>
  <Override PartName="/ppt/comments/modernComment_112_33C4106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8" r:id="rId13"/>
    <p:sldId id="267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93" r:id="rId22"/>
    <p:sldId id="294" r:id="rId23"/>
    <p:sldId id="295" r:id="rId24"/>
    <p:sldId id="296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7" r:id="rId41"/>
    <p:sldId id="282" r:id="rId42"/>
    <p:sldId id="283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80E837-BED3-ED73-D567-47A126012D5F}" name="Pavla Švábová" initials="PŠ" userId="5c35565732338b5d" providerId="Windows Live"/>
  <p188:author id="{677ED972-257B-DB3F-114B-6AE2A1E2AB01}" name="Uživatel typu Host" initials="UH" userId="Uživatel typu Host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B1CF7-CD52-40B8-A114-C66F04BE7CC5}" v="1" dt="2024-11-29T10:13:5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419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06_63782F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2129E3-B117-4B4F-BA61-01DB20A80B68}" authorId="{677ED972-257B-DB3F-114B-6AE2A1E2AB01}" created="2024-11-21T21:41:42.0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8820804" sldId="262"/>
      <ac:spMk id="3" creationId="{94F865E7-8F64-E4DF-1509-B95DC79E38C7}"/>
      <ac:txMk cp="235" len="8">
        <ac:context len="451" hash="989088307"/>
      </ac:txMk>
    </ac:txMkLst>
    <p188:pos x="1415142" y="2656114"/>
    <p188:txBody>
      <a:bodyPr/>
      <a:lstStyle/>
      <a:p>
        <a:r>
          <a:rPr lang="cs-CZ"/>
          <a:t>vzhledem k tématu práce by ve výsledcích mělo zaznít něco k té integrované výuce. toto může být jen velmi stručně řečeno, bez rozebírání. tedy že se vzrůstající vzdáleností od Prahy rostl počet málotřídních škol.</a:t>
        </a:r>
      </a:p>
    </p188:txBody>
  </p188:cm>
</p188:cmLst>
</file>

<file path=ppt/comments/modernComment_107_30D104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B2532B-2105-49C9-88E4-95EC36D0026F}" authorId="{677ED972-257B-DB3F-114B-6AE2A1E2AB01}" created="2024-11-21T21:43:35.9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19004462" sldId="263"/>
      <ac:spMk id="3" creationId="{0DE10B53-F159-2713-8E99-F3E2249637B2}"/>
      <ac:txMk cp="197" len="10">
        <ac:context len="252" hash="1778586913"/>
      </ac:txMk>
    </ac:txMkLst>
    <p188:pos x="5780314" y="2667000"/>
    <p188:txBody>
      <a:bodyPr/>
      <a:lstStyle/>
      <a:p>
        <a:r>
          <a:rPr lang="cs-CZ"/>
          <a:t>nebyly jen provozní obecné, aby si posluchači nemysleli, že ses ptala na věci, které lze vyčíst z výroční zprávy. ale právě dotazy i na to integrované pojetí přírodních věd.</a:t>
        </a:r>
      </a:p>
    </p188:txBody>
  </p188:cm>
</p188:cmLst>
</file>

<file path=ppt/comments/modernComment_108_820AB0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CEF17D-E1A0-42C6-94D4-620C4C2137E6}" authorId="{677ED972-257B-DB3F-114B-6AE2A1E2AB01}" created="2024-11-21T21:44:38.208">
    <pc:sldMkLst xmlns:pc="http://schemas.microsoft.com/office/powerpoint/2013/main/command">
      <pc:docMk/>
      <pc:sldMk cId="2181738566" sldId="264"/>
    </pc:sldMkLst>
    <p188:txBody>
      <a:bodyPr/>
      <a:lstStyle/>
      <a:p>
        <a:r>
          <a:rPr lang="cs-CZ"/>
          <a:t>řekla bych, že tento snímek nepodstatný, navíc, chtělo by ty školy seskupit do nějakých kategorií. když jsou na ose x unikátní záznamy, tak to vypadá divně.</a:t>
        </a:r>
      </a:p>
    </p188:txBody>
  </p188:cm>
</p188:cmLst>
</file>

<file path=ppt/comments/modernComment_10E_F6B205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7F232B-9270-4BFA-B1A3-715C7C189CFD}" authorId="{677ED972-257B-DB3F-114B-6AE2A1E2AB01}" created="2024-11-21T21:46:12.164">
    <pc:sldMkLst xmlns:pc="http://schemas.microsoft.com/office/powerpoint/2013/main/command">
      <pc:docMk/>
      <pc:sldMk cId="4138861934" sldId="270"/>
    </pc:sldMkLst>
    <p188:txBody>
      <a:bodyPr/>
      <a:lstStyle/>
      <a:p>
        <a:r>
          <a:rPr lang="cs-CZ"/>
          <a:t>tady se nabízí otázka, jestlis už oslovila ty čtyři učitele, kteří projevili zájem o zapojení se do výzkumu.</a:t>
        </a:r>
      </a:p>
    </p188:txBody>
  </p188:cm>
</p188:cmLst>
</file>

<file path=ppt/comments/modernComment_110_5F11F5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E8B368-B1E2-427B-BACA-DCD9BF8C1A3B}" authorId="{677ED972-257B-DB3F-114B-6AE2A1E2AB01}" created="2024-11-21T21:49:04.060">
    <pc:sldMkLst xmlns:pc="http://schemas.microsoft.com/office/powerpoint/2013/main/command">
      <pc:docMk/>
      <pc:sldMk cId="1595012515" sldId="272"/>
    </pc:sldMkLst>
    <p188:txBody>
      <a:bodyPr/>
      <a:lstStyle/>
      <a:p>
        <a:r>
          <a:rPr lang="cs-CZ"/>
          <a:t>řekla bych, že abys ukázala to nové, cos udělala, tak tyhle snímky k dotazníku bych redukovala a stačily by klidně jen ty poslední dva, kde se shrnuje. vzhledem k tomu, že data byla sbírána v roce 2023, tak už to bylo někdy prezentované, ať na online či onsite semináři.
příspěvek má mít 15 minut. nesmí se stát, že v 10 minutě budeš mluvit o tomto dotazníku, snaž se z něho rychle dostat dál. jenom připomínáš, cos už kdysi říkala.</a:t>
        </a:r>
      </a:p>
    </p188:txBody>
  </p188:cm>
</p188:cmLst>
</file>

<file path=ppt/comments/modernComment_111_C17D9F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CE2D7F-4E7D-4C57-980F-BAE6F6F8078C}" authorId="{677ED972-257B-DB3F-114B-6AE2A1E2AB01}" created="2024-11-21T21:50:24.7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46235498" sldId="273"/>
      <ac:spMk id="3" creationId="{6F65BEEA-87F2-8A7A-5544-19AA537CDED0}"/>
      <ac:txMk cp="139" len="77">
        <ac:context len="950" hash="4174071709"/>
      </ac:txMk>
    </ac:txMkLst>
    <p188:pos x="9720942" y="2231571"/>
    <p188:txBody>
      <a:bodyPr/>
      <a:lstStyle/>
      <a:p>
        <a:r>
          <a:rPr lang="cs-CZ"/>
          <a:t>tohle jsou docela silná tvrzení. vím, že to vidíš z vlastního pozorování, ale není to vědecké. má to být podloženo nějakým výzkumem, nebo odkaz na literaturu, která tento výzkum popisuje.</a:t>
        </a:r>
      </a:p>
    </p188:txBody>
  </p188:cm>
  <p188:cm id="{AB9FF2C8-EBC5-4A52-BB49-1A395D1FF595}" authorId="{677ED972-257B-DB3F-114B-6AE2A1E2AB01}" created="2024-11-21T21:53:13.2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46235498" sldId="273"/>
      <ac:spMk id="2" creationId="{93E21A87-91B0-BDCF-73A4-20DC36B5CD8F}"/>
      <ac:txMk cp="0" len="21">
        <ac:context len="41" hash="3117937047"/>
      </ac:txMk>
    </ac:txMkLst>
    <p188:pos x="5584371" y="261257"/>
    <p188:txBody>
      <a:bodyPr/>
      <a:lstStyle/>
      <a:p>
        <a:r>
          <a:rPr lang="cs-CZ"/>
          <a:t>ty poslední dvě odrážky se zatím nijak nevážou k integrované výuce. otázka je, jestli je zmiňovat, aby to zbytečně neutíkalo jinam, než je téma práce.</a:t>
        </a:r>
      </a:p>
    </p188:txBody>
  </p188:cm>
</p188:cmLst>
</file>

<file path=ppt/comments/modernComment_112_33C410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6D7462-217C-4B42-8C3D-E5096D21AC90}" authorId="{677ED972-257B-DB3F-114B-6AE2A1E2AB01}" created="2024-11-21T21:55:35.2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68487276" sldId="274"/>
      <ac:spMk id="2" creationId="{4C463898-4A22-30E8-C50F-DD4998267AD2}"/>
      <ac:txMk cp="78">
        <ac:context len="79" hash="2973355200"/>
      </ac:txMk>
    </ac:txMkLst>
    <p188:pos x="7587342" y="892628"/>
    <p188:replyLst>
      <p188:reply id="{20AB9BDD-3590-4CA1-8A09-32ED811DEC00}" authorId="{677ED972-257B-DB3F-114B-6AE2A1E2AB01}" created="2024-11-21T21:58:33.733">
        <p188:txBody>
          <a:bodyPr/>
          <a:lstStyle/>
          <a:p>
            <a:r>
              <a:rPr lang="cs-CZ"/>
              <a:t>zdravý životní styl - je potřeba zavést zkratku</a:t>
            </a:r>
          </a:p>
        </p188:txBody>
      </p188:reply>
    </p188:replyLst>
    <p188:txBody>
      <a:bodyPr/>
      <a:lstStyle/>
      <a:p>
        <a:r>
          <a:rPr lang="cs-CZ"/>
          <a:t>to znamená co?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5099-B3AD-44D7-919B-BCB6DC3E7F21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32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5DA-6CBC-4AEF-A85F-371C66916CF8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89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7E4-95E8-4ABC-B20B-51235318A487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8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121-2723-4D35-ADA9-215CD054C4BC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7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54BA-4BC6-480F-839C-951A49B248A9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4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0EA-4726-4440-BF9D-E88296FC3068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77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D10D-99D1-46B2-A85A-C16850FCF8CF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5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E51-34D6-4E3D-8F41-CC63EA446EDD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4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E550-CE3F-497F-B953-7DE0932F91C0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0BF4-BAA0-4539-95F2-9C4277F97478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7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4E-D945-496C-84BE-49C61F78F9EC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96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D438618-DEE5-47CF-A8B2-A9E090D503CD}" type="datetimeFigureOut">
              <a:rPr lang="en-US" dirty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IFFmzs0MRzz78zWs8OqMEviNeCuTRFNQFxRhUFa4xJ4/ed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8/10/relationships/comments" Target="../comments/modernComment_10E_F6B2056E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5F11F5A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klidne-deti.cz/wp-content/uploads/2018/11/aktivity_vhodne_pro_praci_s_detmi_s_adhd.pdf" TargetMode="External"/><Relationship Id="rId2" Type="http://schemas.microsoft.com/office/2018/10/relationships/comments" Target="../comments/modernComment_111_C17D9F6A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ho24.cz/a/pUnSS/digitalni-demence-je-upadek-nasi-duse-rika-autor-bestselleru" TargetMode="External"/><Relationship Id="rId5" Type="http://schemas.openxmlformats.org/officeDocument/2006/relationships/hyperlink" Target="https://www.e-mostecko.cz/zpravy/lide/161379-rozhovor-boj-proti-digitalni-demenci-a-neurovyvojovym-porucham-u-nasich-deti" TargetMode="External"/><Relationship Id="rId4" Type="http://schemas.openxmlformats.org/officeDocument/2006/relationships/hyperlink" Target="https://is.muni.cz/th/n25ki/Vhodna_cviceni_pro_deti_s_hyperkinetickou_poruchou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2_33C4106C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icr.cz/Csicr/media/Prilohy/PDF_el._publikace/Mezin%C3%A1rodn%C3%AD%20%C5%A1et%C5%99en%C3%AD/PISA_2018_narodni_zprava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prohlednout.rvp.cz/zakladni-vzdelavani" TargetMode="External"/><Relationship Id="rId3" Type="http://schemas.openxmlformats.org/officeDocument/2006/relationships/hyperlink" Target="https://www.neklidne-deti.cz/wp-content/uploads/2018/11/aktivity_vhodne_pro_praci_s_detmi_s_adhd.pdf" TargetMode="External"/><Relationship Id="rId7" Type="http://schemas.openxmlformats.org/officeDocument/2006/relationships/hyperlink" Target="https://cs.wikipedia.org/wiki/Digit%C3%A1ln%C3%AD_demence&#8203;" TargetMode="External"/><Relationship Id="rId2" Type="http://schemas.openxmlformats.org/officeDocument/2006/relationships/hyperlink" Target="https://krasnokutsk.irc.org.ua/materiali-korekcijnorozvitkovoi-roboti-dlya-ditej-z-sindrom-deficitu-uvagi-ta-giperaktivnistju-sdug-13-42-43-07-04-20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ho24.cz/a/pUnSS/digitalni-demence-je-upadek-nasi-duse-rika-autor-bestselleru" TargetMode="External"/><Relationship Id="rId5" Type="http://schemas.openxmlformats.org/officeDocument/2006/relationships/hyperlink" Target="https://www.e-mostecko.cz/zpravy/lide/161379-rozhovor-boj-proti-digitalni-demenci-a-neurovyvojovym-porucham-u-nasich-deti" TargetMode="External"/><Relationship Id="rId4" Type="http://schemas.openxmlformats.org/officeDocument/2006/relationships/hyperlink" Target="https://is.muni.cz/th/n25ki/Vhodna_cviceni_pro_deti_s_hyperkinetickou_poruchou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x/s!Al2LMzJXVjVcjR1alb-uTmgTApX9?e=eqjM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63782F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v35LOOQcN9F4YxZamAbE7op-1NLulbECsLzjJ6-ppLw/edit" TargetMode="External"/><Relationship Id="rId2" Type="http://schemas.microsoft.com/office/2018/10/relationships/comments" Target="../comments/modernComment_107_30D1042E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8_820AB0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8BF5380-0293-7236-84FA-99D1AB3E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168608"/>
            <a:ext cx="10632067" cy="446508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Návrh a implementace povinně </a:t>
            </a:r>
            <a:br>
              <a:rPr lang="cs-CZ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cs-CZ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volitelného předmětu </a:t>
            </a:r>
            <a:br>
              <a:rPr lang="cs-CZ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cs-CZ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Přírodní vědy na ZŠ</a:t>
            </a:r>
            <a:endParaRPr lang="cs-CZ" sz="49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br>
              <a:rPr lang="cs-CZ" sz="4900" dirty="0"/>
            </a:br>
            <a:r>
              <a:rPr lang="cs-CZ" sz="3100" dirty="0"/>
              <a:t>Ing. Pavla Švábová </a:t>
            </a:r>
            <a:br>
              <a:rPr lang="cs-CZ" sz="3100" dirty="0"/>
            </a:br>
            <a:r>
              <a:rPr lang="cs-CZ" sz="3100" dirty="0"/>
              <a:t>ZŠ Hradištko, </a:t>
            </a:r>
            <a:r>
              <a:rPr lang="cs-CZ" sz="3100" dirty="0" err="1"/>
              <a:t>PřF</a:t>
            </a:r>
            <a:r>
              <a:rPr lang="cs-CZ" sz="3100" dirty="0"/>
              <a:t> UK</a:t>
            </a:r>
            <a:br>
              <a:rPr lang="cs-CZ" sz="3100" dirty="0"/>
            </a:br>
            <a:r>
              <a:rPr lang="cs-CZ" sz="3100" dirty="0"/>
              <a:t>Školitel: Eva  Stratilová-</a:t>
            </a:r>
            <a:r>
              <a:rPr lang="cs-CZ" sz="3100" dirty="0" err="1"/>
              <a:t>Urválkova</a:t>
            </a:r>
            <a:r>
              <a:rPr lang="cs-CZ" sz="3100" dirty="0"/>
              <a:t>                                     </a:t>
            </a:r>
            <a:br>
              <a:rPr lang="cs-CZ" sz="3100" dirty="0"/>
            </a:br>
            <a:r>
              <a:rPr lang="cs-CZ" sz="2000" dirty="0"/>
              <a:t>3. ročník PGS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5BBF8-CF6F-EFE2-E434-1566AE57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35" y="109296"/>
            <a:ext cx="10691265" cy="1127930"/>
          </a:xfrm>
        </p:spPr>
        <p:txBody>
          <a:bodyPr/>
          <a:lstStyle/>
          <a:p>
            <a:r>
              <a:rPr lang="cs-CZ" dirty="0"/>
              <a:t>Školy z dotazníku - </a:t>
            </a:r>
            <a:r>
              <a:rPr lang="cs-CZ" sz="1800" dirty="0">
                <a:latin typeface="Calisto MT"/>
              </a:rPr>
              <a:t>Adresa školy</a:t>
            </a:r>
            <a:endParaRPr lang="cs-CZ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8CDB58A1-33F1-51F2-2405-0F4A2634D2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8694333"/>
              </p:ext>
            </p:extLst>
          </p:nvPr>
        </p:nvGraphicFramePr>
        <p:xfrm>
          <a:off x="5527040" y="822960"/>
          <a:ext cx="5880099" cy="57780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80099">
                  <a:extLst>
                    <a:ext uri="{9D8B030D-6E8A-4147-A177-3AD203B41FA5}">
                      <a16:colId xmlns:a16="http://schemas.microsoft.com/office/drawing/2014/main" val="1701170917"/>
                    </a:ext>
                  </a:extLst>
                </a:gridCol>
              </a:tblGrid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Malcova 171, Mšec 270 64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43392"/>
                  </a:ext>
                </a:extLst>
              </a:tr>
              <a:tr h="5299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a mateřská škola Sázava,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nám.Voskovce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 a Wericha 290, 285 06 Sázava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248802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Masarykova 412, Kolín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15359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žebrák, Hradní 67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06930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Aperto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,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Konopištská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 386, Benešov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80590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Komenského 543, Rožmitál p. Tř., 26242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564591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Bakovská 7, 293 01 Mladá Boleslav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015522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Sokolská 256,Trhový Štěpánov,25763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52932"/>
                  </a:ext>
                </a:extLst>
              </a:tr>
              <a:tr h="5299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Sídliště </a:t>
                      </a:r>
                      <a:r>
                        <a:rPr lang="cs-CZ" sz="1800" b="0" i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Vlašim,příspěvková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cs-CZ" sz="1800" b="0" i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organizace,Sídliště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 968,258 01 Vlašim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925212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 Unhošť, nám. T. G. Masaryka 58, Unhošť 273 51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836805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Mečeříž 219, 29477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348166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Jungmannova 147, 267 03, Hudlice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298355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Křečkov 68, 29001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474802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Bratří Čapků 279, Příbram VII, 261 01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3561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Kostomlaty nad Labem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0065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Za Školou 161, Liběchov, 277 21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8465"/>
                  </a:ext>
                </a:extLst>
              </a:tr>
              <a:tr h="2714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 Zbraslavice 190,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97110"/>
                  </a:ext>
                </a:extLst>
              </a:tr>
              <a:tr h="5299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a Mateřská škola Kamýk nad Vltavou </a:t>
                      </a:r>
                      <a:r>
                        <a:rPr lang="cs-CZ" sz="1800" b="0" i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přísp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. </a:t>
                      </a:r>
                      <a:r>
                        <a:rPr lang="cs-CZ" sz="1800" b="0" i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org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., Kamýk nad Vltavou 141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520632"/>
                  </a:ext>
                </a:extLst>
              </a:tr>
            </a:tbl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18D734-1F5C-8E93-ADCB-9F4B9E27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EFBC-50D9-4EEC-B2EA-26319C79A487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0EEE25-223B-22CE-3038-9909468B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25F0DE-43DD-AE6A-D30F-A9F84725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10</a:t>
            </a:fld>
            <a:endParaRPr lang="en-US" dirty="0"/>
          </a:p>
        </p:txBody>
      </p:sp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3653E4E3-8827-7818-3246-3D9F4A1E01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113984"/>
              </p:ext>
            </p:extLst>
          </p:nvPr>
        </p:nvGraphicFramePr>
        <p:xfrm>
          <a:off x="335280" y="822960"/>
          <a:ext cx="5303837" cy="57995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03837">
                  <a:extLst>
                    <a:ext uri="{9D8B030D-6E8A-4147-A177-3AD203B41FA5}">
                      <a16:colId xmlns:a16="http://schemas.microsoft.com/office/drawing/2014/main" val="1702997564"/>
                    </a:ext>
                  </a:extLst>
                </a:gridCol>
              </a:tblGrid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Pod Školou 447, 25228 Černošice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09835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Hradištko, okres Praha-západ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45447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Jílové u Prahy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456032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Pražská 405, Řitka, 252 03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258374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Velké Popovice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684119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ARCHA ZŠ a MŠ při CČSH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769001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Školská 112, Milovice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72325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 Otevřeno, z.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ú.</a:t>
                      </a:r>
                      <a:endParaRPr lang="cs-CZ" b="0" i="0" dirty="0" err="1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060661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 Čerčany, Sokolská 180, 257 22 Čerčany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7555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 Čechtice, Na Lázni 335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19211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Komenského náměstí 91, 293 01 Mladá Boleslav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437978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Revoluční 903, 250 64 Hovorčovice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61601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Naše základní škola, z.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ú.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, Liteň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10985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Boleslavská 160, Luštěnice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672739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0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Školní 153, Postupice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868577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38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Hvožďany 2, 262 44 Hvožďany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68580" marR="68580" marT="10716" marB="10716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522812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38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Tyršovo náměstí 248, 257 86 Miličín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68580" marR="68580" marT="10716" marB="10716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59105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38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Chlum 16, 262 93 Nalžovice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68580" marR="68580" marT="10716" marB="10716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213830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38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Základní škola Obříství, okres Mělník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68580" marR="68580" marT="10716" marB="10716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84077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38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ZŠ Stříbrná Skalice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16069" marR="16069" marT="10716" marB="10716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59405"/>
                  </a:ext>
                </a:extLst>
              </a:tr>
              <a:tr h="27616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38"/>
                        </a:lnSpc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Pražská 2817</a:t>
                      </a:r>
                      <a:endParaRPr lang="cs-CZ" b="0" i="0" dirty="0">
                        <a:solidFill>
                          <a:srgbClr val="000000"/>
                        </a:solidFill>
                        <a:effectLst/>
                        <a:latin typeface="Calisto MT"/>
                      </a:endParaRPr>
                    </a:p>
                  </a:txBody>
                  <a:tcPr marL="16069" marR="16069" marT="10716" marB="10716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53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8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0EA28-2D8A-83C8-879B-34282901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67529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Odborná učebna</a:t>
            </a:r>
          </a:p>
        </p:txBody>
      </p:sp>
      <p:pic>
        <p:nvPicPr>
          <p:cNvPr id="7" name="Zástupný obsah 6" descr="Graf odpovědí Formulářů. Název otázky: Má vaše škola  odbornou učebnu chemie (fyziky, přírodopisu). Počet odpovědí: 40 odpovědí.">
            <a:extLst>
              <a:ext uri="{FF2B5EF4-FFF2-40B4-BE49-F238E27FC236}">
                <a16:creationId xmlns:a16="http://schemas.microsoft.com/office/drawing/2014/main" id="{E2112CF1-EE32-8501-70FC-0AD432D2B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55" y="1608430"/>
            <a:ext cx="10552390" cy="4652088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897C4D-B02E-448E-DB82-23D66F54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0E1A-1C85-4C89-8438-CB3210C79B9A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69C56B-4BF4-9554-C1AC-13A988B1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F0CF6-0FBB-90B4-094C-91C5A772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6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5C429-5F3C-2B4D-584E-E2D9DE10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774683"/>
          </a:xfrm>
        </p:spPr>
        <p:txBody>
          <a:bodyPr/>
          <a:lstStyle/>
          <a:p>
            <a:r>
              <a:rPr lang="cs-CZ" b="1" dirty="0"/>
              <a:t>Zájem o integrovanou výuku</a:t>
            </a:r>
          </a:p>
        </p:txBody>
      </p:sp>
      <p:pic>
        <p:nvPicPr>
          <p:cNvPr id="7" name="Zástupný obsah 6" descr="Obsah obrázku kruh, snímek obrazovky, Barevnost, Grafika&#10;&#10;Popis se vygeneroval automaticky.">
            <a:extLst>
              <a:ext uri="{FF2B5EF4-FFF2-40B4-BE49-F238E27FC236}">
                <a16:creationId xmlns:a16="http://schemas.microsoft.com/office/drawing/2014/main" id="{66ADFE27-8E14-FB67-21B8-6A6A0437C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207" y="1718865"/>
            <a:ext cx="6290903" cy="4099914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0F40AF-19DB-552F-DABD-B17C4447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A7FB-170B-4DD6-8C4C-1C5E66B25190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66D263-A65A-F38A-8E4B-4DBD72E2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02C5AF-F238-4F6A-D561-C5B8894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12</a:t>
            </a:fld>
            <a:endParaRPr lang="en-US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959783E-9CFF-B611-8BEF-2D21E01A6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09148"/>
              </p:ext>
            </p:extLst>
          </p:nvPr>
        </p:nvGraphicFramePr>
        <p:xfrm>
          <a:off x="6548782" y="2197652"/>
          <a:ext cx="3000375" cy="31337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1038314023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cs-CZ" sz="1800">
                          <a:effectLst/>
                          <a:latin typeface="Aptos" panose="020B0004020202020204" pitchFamily="34" charset="0"/>
                        </a:rPr>
                        <a:t>1-ano -24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369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cs-CZ" sz="1800">
                          <a:effectLst/>
                          <a:latin typeface="Aptos" panose="020B0004020202020204" pitchFamily="34" charset="0"/>
                        </a:rPr>
                        <a:t>2-již učíme -3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8276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cs-CZ" sz="1800">
                          <a:effectLst/>
                          <a:latin typeface="Aptos" panose="020B0004020202020204" pitchFamily="34" charset="0"/>
                        </a:rPr>
                        <a:t>3 -plán-1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383432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cs-CZ" sz="1800">
                          <a:effectLst/>
                          <a:latin typeface="Aptos" panose="020B0004020202020204" pitchFamily="34" charset="0"/>
                        </a:rPr>
                        <a:t>4 ne, neplánujeme-6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74668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cs-CZ" sz="1800">
                          <a:effectLst/>
                          <a:latin typeface="Aptos" panose="020B0004020202020204" pitchFamily="34" charset="0"/>
                        </a:rPr>
                        <a:t>5 - zájem-4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6307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</a:pPr>
                      <a:r>
                        <a:rPr lang="cs-CZ" sz="1800">
                          <a:effectLst/>
                          <a:latin typeface="Aptos" panose="020B0004020202020204" pitchFamily="34" charset="0"/>
                        </a:rPr>
                        <a:t>6- neslyšel jsem-2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2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05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3AEFC-4B28-81BB-39BA-87B39922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785726"/>
          </a:xfrm>
        </p:spPr>
        <p:txBody>
          <a:bodyPr/>
          <a:lstStyle/>
          <a:p>
            <a:r>
              <a:rPr lang="cs-CZ" b="1" dirty="0"/>
              <a:t>Dotazník pro pedagogy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2A787-622D-36D7-F63F-68ECAD5A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928692"/>
            <a:ext cx="10680222" cy="4000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Oslovení ředitelé byli požádáni o přeposlání daným vyučujícím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Zde byl ohlas ještě menší 34 učitelů, což je 5,8 %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endParaRPr lang="cs-CZ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  <a:hlinkClick r:id="rId2"/>
              </a:rPr>
              <a:t>https://docs.google.com/forms/d/1IFFmzs0MRzz78zWs8OqMEviNeCuTRFNQFxRhUFa4xJ4/edit</a:t>
            </a:r>
            <a:endParaRPr lang="cs-CZ" sz="2800">
              <a:latin typeface="Aptos"/>
            </a:endParaRPr>
          </a:p>
          <a:p>
            <a:pPr>
              <a:lnSpc>
                <a:spcPct val="90000"/>
              </a:lnSpc>
            </a:pPr>
            <a:endParaRPr lang="cs-CZ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 zjistit využití integrované výuky, doba praxe, způsob výuky, kvalifikaci</a:t>
            </a:r>
            <a:endParaRPr lang="en-US" sz="2800" dirty="0">
              <a:latin typeface="Aptos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35158C-A6B7-E8E1-F77D-9ADA0DCE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77C9-3CBA-4DD4-B72A-F903AFD898D4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6564F-21A9-4935-A52B-5812332D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7671EC-AF9D-90F7-A30D-CCE064BB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FDFFF-30FF-06B6-C18E-452EE271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64216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Délka pedagogické praxe</a:t>
            </a:r>
          </a:p>
        </p:txBody>
      </p:sp>
      <p:pic>
        <p:nvPicPr>
          <p:cNvPr id="7" name="Zástupný obsah 6" descr="Graf odpovědí Formulářů. Název otázky: Délka vaší pedagogické praxe. Počet odpovědí: 34 odpovědí.">
            <a:extLst>
              <a:ext uri="{FF2B5EF4-FFF2-40B4-BE49-F238E27FC236}">
                <a16:creationId xmlns:a16="http://schemas.microsoft.com/office/drawing/2014/main" id="{CD10DB41-DFE2-A88E-B9BA-A21E24ACF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8" y="1575301"/>
            <a:ext cx="11072988" cy="4641043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91A65F-0250-4F88-ED6E-7A053DC4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C1B3-D48D-491E-875F-4E0236480D79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02307-6737-918D-3AF7-9EB66480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55D121-9DBC-840A-6AD0-1A613EE3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5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E82FA-489A-F944-0A4D-22A957E4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774683"/>
          </a:xfrm>
        </p:spPr>
        <p:txBody>
          <a:bodyPr/>
          <a:lstStyle/>
          <a:p>
            <a:r>
              <a:rPr lang="cs-CZ" b="1" dirty="0"/>
              <a:t>Kvalifikace </a:t>
            </a:r>
          </a:p>
        </p:txBody>
      </p:sp>
      <p:pic>
        <p:nvPicPr>
          <p:cNvPr id="7" name="Zástupný obsah 6" descr="Graf odpovědí Formulářů. Název otázky: Patří chemie mezi mé aprobované předměty?. Počet odpovědí: 34 odpovědí.">
            <a:extLst>
              <a:ext uri="{FF2B5EF4-FFF2-40B4-BE49-F238E27FC236}">
                <a16:creationId xmlns:a16="http://schemas.microsoft.com/office/drawing/2014/main" id="{73033DF8-374F-7D0D-AD42-12074E4F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99" y="1542170"/>
            <a:ext cx="10553702" cy="4541652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0B0702-1849-6494-3F9C-D905A71F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66AC-2B0B-426B-941A-C0773AB71C50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5B6346-CE5B-EE84-EA73-39F27EDF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1242CC-AD75-581E-1147-1B98261E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6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A32A4-2132-0D61-B26B-EB8ED409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60903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Zájem o Podílení se na výzkumu</a:t>
            </a:r>
          </a:p>
        </p:txBody>
      </p:sp>
      <p:pic>
        <p:nvPicPr>
          <p:cNvPr id="7" name="Zástupný obsah 6" descr="Graf odpovědí Formulářů. Název otázky: Mám zájem podílet se na výzkumu  ohledně náplně a ŠVP pro povinně volitelný předmět přírodní vědy pro 8. a 9. ročník ZŠ&#10;. Počet odpovědí: 34 odpovědí.">
            <a:extLst>
              <a:ext uri="{FF2B5EF4-FFF2-40B4-BE49-F238E27FC236}">
                <a16:creationId xmlns:a16="http://schemas.microsoft.com/office/drawing/2014/main" id="{0C9FEC8B-1111-3D8B-BDD7-D81705552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010" y="1542170"/>
            <a:ext cx="9407821" cy="4398088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BD157D-E3BC-E5B6-ADC7-57AEB7D5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6226-15F3-41BC-94BB-6E7819849CB6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9C1691-A51A-ECEF-3B24-95FAA110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56DFC-E682-3DD0-A743-B6B967C6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975C5-09C1-21C5-0BB8-7A750254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dotazníku pro ředitele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33904-2C2F-2E78-724C-57C132F5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95" y="2435366"/>
            <a:ext cx="10681105" cy="3646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Převážná většina škol - devítileté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Počet žáků - od 50- do1000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Odborná učebna - polovina škol má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Integrovaná výuka - ¾ mají zájem nebo již učí integrovaně</a:t>
            </a:r>
            <a:endParaRPr lang="en-US" sz="2800" dirty="0">
              <a:latin typeface="Aptos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770966-741E-ED0D-03F0-155CE3D5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7155-400C-4300-BD45-7BB136B486DB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DCF51-A5A0-FACA-F52E-F9895739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7C6772-7297-7474-2B54-F8150DE1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2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2B7A5-B1D3-93C6-F398-6616B922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dotazníku pro vyučující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3087E-1087-1F80-2D63-4A8D9936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928692"/>
            <a:ext cx="10680222" cy="4000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Nejčastější vyučované předměty -CH, Př, F (vhodné pro integraci), avšak vyučující neučí všechny tři předměty sám (CH – u poloviny neaprobovaný předmět)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Délka pedagogické praxe - více jak 10 let (¾)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Nejčastěji používané učebnice a PS –Fraus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Vyučující kombinují způsoby výuky (od frontální až po skupinové práce)</a:t>
            </a:r>
            <a:endParaRPr lang="en-US" sz="2800" dirty="0">
              <a:latin typeface="Aptos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C62F43-BEFA-EAE2-B813-7DC254B7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1024-7109-4B09-B6B1-678DA6A82148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E0E774-63F8-A014-4BE8-3242DC42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D88C7-36AA-3C45-BFAB-5F839BEA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125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21A87-91B0-BDCF-73A4-20DC36B5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785726"/>
          </a:xfrm>
        </p:spPr>
        <p:txBody>
          <a:bodyPr/>
          <a:lstStyle/>
          <a:p>
            <a:r>
              <a:rPr lang="cs-CZ" b="1" dirty="0"/>
              <a:t>Integrovaná výuka v praxi - ZŠ Hradištko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5BEEA-87F2-8A7A-5544-19AA537C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707823"/>
            <a:ext cx="10680222" cy="50136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14300"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400" b="1" dirty="0" err="1">
                <a:latin typeface="Aptos"/>
              </a:rPr>
              <a:t>Badatelská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výuka</a:t>
            </a:r>
            <a:r>
              <a:rPr lang="en-US" sz="2400" b="1" dirty="0">
                <a:latin typeface="Aptos"/>
              </a:rPr>
              <a:t> (</a:t>
            </a:r>
            <a:r>
              <a:rPr lang="en-US" sz="2400" b="1" dirty="0" err="1">
                <a:latin typeface="Aptos"/>
              </a:rPr>
              <a:t>dotazník</a:t>
            </a:r>
            <a:r>
              <a:rPr lang="en-US" sz="2400" b="1" dirty="0">
                <a:latin typeface="Aptos"/>
              </a:rPr>
              <a:t>)</a:t>
            </a:r>
            <a:endParaRPr lang="en-US" sz="2400" dirty="0">
              <a:latin typeface="Aptos"/>
            </a:endParaRPr>
          </a:p>
          <a:p>
            <a:pPr marL="114300">
              <a:lnSpc>
                <a:spcPct val="90000"/>
              </a:lnSpc>
              <a:buFont typeface="Arial,Sans-Serif" panose="020B0604020202020204" pitchFamily="34" charset="0"/>
            </a:pPr>
            <a:endParaRPr lang="en-US" sz="2400" dirty="0">
              <a:latin typeface="Aptos"/>
            </a:endParaRPr>
          </a:p>
          <a:p>
            <a:pPr marL="114300"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400" b="1" dirty="0" err="1">
                <a:latin typeface="Aptos"/>
              </a:rPr>
              <a:t>Průměrný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vzorek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žáků</a:t>
            </a:r>
            <a:r>
              <a:rPr lang="en-US" sz="2400" b="1" dirty="0">
                <a:latin typeface="Aptos"/>
              </a:rPr>
              <a:t> - </a:t>
            </a:r>
            <a:r>
              <a:rPr lang="en-US" sz="2400" b="1" dirty="0" err="1">
                <a:latin typeface="Aptos"/>
              </a:rPr>
              <a:t>někteří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píšou</a:t>
            </a:r>
            <a:r>
              <a:rPr lang="en-US" sz="2400" b="1" dirty="0">
                <a:latin typeface="Aptos"/>
              </a:rPr>
              <a:t> </a:t>
            </a:r>
            <a:r>
              <a:rPr lang="en-US" sz="2400" b="1" dirty="0" err="1">
                <a:latin typeface="Aptos"/>
              </a:rPr>
              <a:t>pouze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velkými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tiskacími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písmeny</a:t>
            </a:r>
            <a:endParaRPr lang="en-US" sz="2400" dirty="0">
              <a:latin typeface="Aptos"/>
            </a:endParaRPr>
          </a:p>
          <a:p>
            <a:pPr marL="114300"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400" b="1" dirty="0" err="1">
                <a:latin typeface="Aptos"/>
              </a:rPr>
              <a:t>Znaky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digitální</a:t>
            </a:r>
            <a:r>
              <a:rPr lang="en-US" sz="2400" b="1" dirty="0">
                <a:latin typeface="Aptos"/>
              </a:rPr>
              <a:t> </a:t>
            </a:r>
            <a:r>
              <a:rPr lang="en-US" sz="2400" b="1" dirty="0" err="1">
                <a:latin typeface="Aptos"/>
              </a:rPr>
              <a:t>demence</a:t>
            </a:r>
            <a:r>
              <a:rPr lang="en-US" sz="2400" b="1" dirty="0">
                <a:latin typeface="Aptos"/>
              </a:rPr>
              <a:t> - </a:t>
            </a:r>
            <a:r>
              <a:rPr lang="en-US" sz="2400" b="1" dirty="0" err="1">
                <a:latin typeface="Aptos"/>
              </a:rPr>
              <a:t>podobné</a:t>
            </a:r>
            <a:r>
              <a:rPr lang="en-US" sz="2400" b="1" dirty="0">
                <a:latin typeface="Aptos"/>
              </a:rPr>
              <a:t> ADHD</a:t>
            </a:r>
            <a:endParaRPr lang="en-US" sz="2400" dirty="0">
              <a:latin typeface="Aptos"/>
            </a:endParaRPr>
          </a:p>
          <a:p>
            <a:pPr marL="114300">
              <a:lnSpc>
                <a:spcPct val="90000"/>
              </a:lnSpc>
              <a:buFont typeface="Arial,Sans-Serif" panose="020B0604020202020204" pitchFamily="34" charset="0"/>
            </a:pPr>
            <a:endParaRPr lang="en-US" sz="24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cs-CZ" sz="2400" dirty="0">
                <a:latin typeface="Aptos"/>
              </a:rPr>
              <a:t>„</a:t>
            </a:r>
            <a:r>
              <a:rPr lang="en-US" sz="2400" dirty="0">
                <a:latin typeface="Aptos"/>
              </a:rPr>
              <a:t>U </a:t>
            </a:r>
            <a:r>
              <a:rPr lang="en-US" sz="2400" dirty="0" err="1">
                <a:latin typeface="Aptos"/>
              </a:rPr>
              <a:t>dětí</a:t>
            </a:r>
            <a:r>
              <a:rPr lang="en-US" sz="2400" dirty="0">
                <a:latin typeface="Aptos"/>
              </a:rPr>
              <a:t> a </a:t>
            </a:r>
            <a:r>
              <a:rPr lang="en-US" sz="2400" dirty="0" err="1">
                <a:latin typeface="Aptos"/>
              </a:rPr>
              <a:t>mladistvých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vinou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digitálních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médií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dramaticky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klesá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schopnost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učení</a:t>
            </a:r>
            <a:r>
              <a:rPr lang="en-US" sz="2400" dirty="0">
                <a:latin typeface="Aptos"/>
              </a:rPr>
              <a:t> -  </a:t>
            </a:r>
            <a:r>
              <a:rPr lang="en-US" sz="2400" dirty="0" err="1">
                <a:latin typeface="Aptos"/>
              </a:rPr>
              <a:t>výsledkem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jsou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poruchy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pozornosti</a:t>
            </a:r>
            <a:r>
              <a:rPr lang="en-US" sz="2400" dirty="0">
                <a:latin typeface="Aptos"/>
              </a:rPr>
              <a:t> a </a:t>
            </a:r>
            <a:r>
              <a:rPr lang="en-US" sz="2400" dirty="0" err="1">
                <a:latin typeface="Aptos"/>
              </a:rPr>
              <a:t>čtení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úzkost</a:t>
            </a:r>
            <a:r>
              <a:rPr lang="en-US" sz="2400" dirty="0">
                <a:latin typeface="Aptos"/>
              </a:rPr>
              <a:t> a </a:t>
            </a:r>
            <a:r>
              <a:rPr lang="en-US" sz="2400" dirty="0" err="1">
                <a:latin typeface="Aptos"/>
              </a:rPr>
              <a:t>otupělost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poruchy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spánku</a:t>
            </a:r>
            <a:r>
              <a:rPr lang="en-US" sz="2400" dirty="0">
                <a:latin typeface="Aptos"/>
              </a:rPr>
              <a:t> a </a:t>
            </a:r>
            <a:r>
              <a:rPr lang="en-US" sz="2400" dirty="0" err="1">
                <a:latin typeface="Aptos"/>
              </a:rPr>
              <a:t>deprese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nadváha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sklony</a:t>
            </a:r>
            <a:r>
              <a:rPr lang="en-US" sz="2400" dirty="0">
                <a:latin typeface="Aptos"/>
              </a:rPr>
              <a:t> k </a:t>
            </a:r>
            <a:r>
              <a:rPr lang="en-US" sz="2400" dirty="0" err="1">
                <a:latin typeface="Aptos"/>
              </a:rPr>
              <a:t>násilí</a:t>
            </a:r>
            <a:r>
              <a:rPr lang="en-US" sz="2400" dirty="0">
                <a:latin typeface="Aptos"/>
              </a:rPr>
              <a:t> a </a:t>
            </a:r>
            <a:r>
              <a:rPr lang="en-US" sz="2400" dirty="0" err="1">
                <a:latin typeface="Aptos"/>
              </a:rPr>
              <a:t>úpadek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společnosti</a:t>
            </a:r>
            <a:r>
              <a:rPr lang="en-US" sz="2400" dirty="0">
                <a:latin typeface="Aptos"/>
              </a:rPr>
              <a:t>. </a:t>
            </a:r>
            <a:r>
              <a:rPr lang="en-US" sz="2400" dirty="0" err="1">
                <a:latin typeface="Aptos"/>
              </a:rPr>
              <a:t>Intenzita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projevů</a:t>
            </a:r>
            <a:r>
              <a:rPr lang="en-US" sz="2400" dirty="0">
                <a:latin typeface="Aptos"/>
              </a:rPr>
              <a:t> je </a:t>
            </a:r>
            <a:r>
              <a:rPr lang="en-US" sz="2400" dirty="0" err="1">
                <a:latin typeface="Aptos"/>
              </a:rPr>
              <a:t>silně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individuální</a:t>
            </a:r>
            <a:r>
              <a:rPr lang="en-US" sz="2400" dirty="0">
                <a:latin typeface="Aptos"/>
              </a:rPr>
              <a:t>. </a:t>
            </a:r>
            <a:r>
              <a:rPr lang="cs-CZ" sz="2400" dirty="0">
                <a:latin typeface="Aptos"/>
              </a:rPr>
              <a:t>“</a:t>
            </a:r>
            <a:endParaRPr lang="en-US" sz="24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400" dirty="0" err="1">
                <a:latin typeface="Aptos"/>
              </a:rPr>
              <a:t>Nejčastěji</a:t>
            </a:r>
            <a:r>
              <a:rPr lang="en-US" sz="2400" dirty="0">
                <a:latin typeface="Aptos"/>
              </a:rPr>
              <a:t> se </a:t>
            </a:r>
            <a:r>
              <a:rPr lang="en-US" sz="2400" dirty="0" err="1">
                <a:latin typeface="Aptos"/>
              </a:rPr>
              <a:t>budou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projevovat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tyto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syndromy</a:t>
            </a:r>
            <a:r>
              <a:rPr lang="en-US" sz="2400" dirty="0">
                <a:latin typeface="Aptos"/>
              </a:rPr>
              <a:t>: </a:t>
            </a:r>
            <a:r>
              <a:rPr lang="en-US" sz="2400" dirty="0" err="1">
                <a:latin typeface="Aptos"/>
              </a:rPr>
              <a:t>porucha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pozornosti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nesoustředěnost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rychlá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únava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porucha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paměti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emoční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labilita</a:t>
            </a:r>
            <a:r>
              <a:rPr lang="en-US" sz="2400" dirty="0">
                <a:latin typeface="Aptos"/>
              </a:rPr>
              <a:t>, </a:t>
            </a:r>
            <a:r>
              <a:rPr lang="en-US" sz="2400" dirty="0" err="1">
                <a:latin typeface="Aptos"/>
              </a:rPr>
              <a:t>ztráta</a:t>
            </a:r>
            <a:r>
              <a:rPr lang="en-US" sz="2400" dirty="0">
                <a:latin typeface="Aptos"/>
              </a:rPr>
              <a:t> </a:t>
            </a:r>
            <a:r>
              <a:rPr lang="en-US" sz="2400" dirty="0" err="1">
                <a:latin typeface="Aptos"/>
              </a:rPr>
              <a:t>zájmu</a:t>
            </a:r>
            <a:r>
              <a:rPr lang="en-US" sz="2400" dirty="0">
                <a:latin typeface="Aptos"/>
              </a:rPr>
              <a:t> o </a:t>
            </a:r>
            <a:r>
              <a:rPr lang="en-US" sz="2400" dirty="0" err="1">
                <a:latin typeface="Aptos"/>
              </a:rPr>
              <a:t>koníčky</a:t>
            </a:r>
            <a:r>
              <a:rPr lang="en-US" sz="2400" dirty="0">
                <a:latin typeface="Aptos"/>
              </a:rPr>
              <a:t>.</a:t>
            </a:r>
            <a:endParaRPr lang="cs-CZ" sz="24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cs-CZ" sz="1900" u="sng" dirty="0">
                <a:solidFill>
                  <a:srgbClr val="467886"/>
                </a:solidFill>
                <a:latin typeface="Times New Roman"/>
                <a:cs typeface="Arial"/>
                <a:hlinkClick r:id="rId3"/>
              </a:rPr>
              <a:t>https://www.neklidne-deti.cz/wp-content/uploads/2018/11/aktivity_vhodne_pro_praci_s_detmi_s_adhd.pdf</a:t>
            </a:r>
            <a:r>
              <a:rPr lang="cs-CZ" sz="1900" dirty="0">
                <a:latin typeface="Aptos"/>
              </a:rPr>
              <a:t>​</a:t>
            </a:r>
            <a:br>
              <a:rPr lang="cs-CZ" sz="1900" dirty="0">
                <a:latin typeface="Aptos"/>
              </a:rPr>
            </a:br>
            <a:r>
              <a:rPr lang="cs-CZ" sz="1900" u="sng" dirty="0">
                <a:solidFill>
                  <a:srgbClr val="467886"/>
                </a:solidFill>
                <a:latin typeface="Times New Roman"/>
                <a:cs typeface="Arial"/>
                <a:hlinkClick r:id="rId4"/>
              </a:rPr>
              <a:t>https://is.muni.cz/th/n25ki/Vhodna_cviceni_pro_deti_s_hyperkinetickou_poruchou.pdf</a:t>
            </a:r>
            <a:r>
              <a:rPr lang="cs-CZ" sz="1900" dirty="0">
                <a:latin typeface="Aptos"/>
              </a:rPr>
              <a:t>​</a:t>
            </a:r>
            <a:br>
              <a:rPr lang="cs-CZ" sz="1900" dirty="0">
                <a:latin typeface="Aptos"/>
              </a:rPr>
            </a:br>
            <a:r>
              <a:rPr lang="cs-CZ" sz="1900" u="sng" dirty="0">
                <a:solidFill>
                  <a:srgbClr val="467886"/>
                </a:solidFill>
                <a:latin typeface="Times New Roman"/>
                <a:cs typeface="Arial"/>
                <a:hlinkClick r:id="rId5"/>
              </a:rPr>
              <a:t>https://www.e-mostecko.cz/zpravy/lide/161379-rozhovor-boj-proti-digitalni-demenci-a-neurovyvojovym-porucham-u-nasich-deti</a:t>
            </a:r>
            <a:r>
              <a:rPr lang="cs-CZ" sz="1900" dirty="0">
                <a:latin typeface="Aptos"/>
              </a:rPr>
              <a:t>​</a:t>
            </a:r>
            <a:br>
              <a:rPr lang="cs-CZ" sz="1900" dirty="0">
                <a:latin typeface="Aptos"/>
              </a:rPr>
            </a:br>
            <a:r>
              <a:rPr lang="cs-CZ" sz="1900" u="sng" dirty="0">
                <a:solidFill>
                  <a:srgbClr val="467886"/>
                </a:solidFill>
                <a:latin typeface="Times New Roman"/>
                <a:cs typeface="Arial"/>
                <a:hlinkClick r:id="rId6"/>
              </a:rPr>
              <a:t>https://echo24.cz/a/pUnSS/digitalni-demence-je-upadek-nasi-duse-rika-autor-bestselleru</a:t>
            </a:r>
            <a:endParaRPr lang="en-US" sz="1900" dirty="0">
              <a:latin typeface="Aptos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722EA-81BE-4070-6648-C887100D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018-53A0-4946-9EAE-ED51F10DAB0C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008946-0892-6037-B521-2D91DC20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DD6406-72AC-3F60-E35F-6E45CB5C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354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56E59-2406-8DD2-CEF6-189B1AE6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29056"/>
            <a:ext cx="10691265" cy="1371030"/>
          </a:xfrm>
        </p:spPr>
        <p:txBody>
          <a:bodyPr/>
          <a:lstStyle/>
          <a:p>
            <a:r>
              <a:rPr lang="en-US" b="1" err="1">
                <a:latin typeface="Univers Condensed"/>
              </a:rPr>
              <a:t>Integrovaná</a:t>
            </a:r>
            <a:r>
              <a:rPr lang="en-US" b="1" dirty="0">
                <a:latin typeface="Univers Condensed"/>
              </a:rPr>
              <a:t> </a:t>
            </a:r>
            <a:r>
              <a:rPr lang="en-US" b="1" err="1">
                <a:latin typeface="Univers Condensed"/>
              </a:rPr>
              <a:t>výuka</a:t>
            </a:r>
            <a:endParaRPr lang="cs-CZ" err="1">
              <a:latin typeface="Univers Condensed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D45FA-6E48-7B29-5C0A-C7E4B40F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17206"/>
            <a:ext cx="10691265" cy="40120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800" err="1">
                <a:latin typeface="Aptos"/>
              </a:rPr>
              <a:t>Propojení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teoretických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činností</a:t>
            </a:r>
            <a:r>
              <a:rPr lang="en-US" sz="2800" dirty="0">
                <a:latin typeface="Aptos"/>
              </a:rPr>
              <a:t> s </a:t>
            </a:r>
            <a:r>
              <a:rPr lang="en-US" sz="2800" err="1">
                <a:latin typeface="Aptos"/>
              </a:rPr>
              <a:t>praktickými</a:t>
            </a:r>
            <a:endParaRPr lang="en-US" sz="280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800" err="1">
                <a:latin typeface="Aptos"/>
              </a:rPr>
              <a:t>Realizace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mezipředmětových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vztahů</a:t>
            </a:r>
            <a:r>
              <a:rPr lang="en-US" sz="2800" dirty="0">
                <a:latin typeface="Aptos"/>
              </a:rPr>
              <a:t> (RVP 2021)</a:t>
            </a: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800" err="1">
                <a:latin typeface="Aptos"/>
              </a:rPr>
              <a:t>Propojení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vzdělávacího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obsahu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na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různé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úrovni</a:t>
            </a:r>
            <a:r>
              <a:rPr lang="en-US" sz="2800" dirty="0">
                <a:latin typeface="Aptos"/>
              </a:rPr>
              <a:t> (</a:t>
            </a:r>
            <a:r>
              <a:rPr lang="en-US" sz="2800" err="1">
                <a:latin typeface="Aptos"/>
              </a:rPr>
              <a:t>Lepil</a:t>
            </a:r>
            <a:r>
              <a:rPr lang="en-US" sz="2800" dirty="0">
                <a:latin typeface="Aptos"/>
              </a:rPr>
              <a:t>, 2002)</a:t>
            </a: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800" err="1">
                <a:latin typeface="Aptos"/>
              </a:rPr>
              <a:t>Propojení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tradičně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rozdělených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předmětů</a:t>
            </a:r>
            <a:r>
              <a:rPr lang="en-US" sz="2800" dirty="0">
                <a:latin typeface="Aptos"/>
              </a:rPr>
              <a:t> (</a:t>
            </a:r>
            <a:r>
              <a:rPr lang="en-US" sz="2800" err="1">
                <a:latin typeface="Aptos"/>
              </a:rPr>
              <a:t>Hejnová</a:t>
            </a:r>
            <a:r>
              <a:rPr lang="en-US" sz="2800" dirty="0">
                <a:latin typeface="Aptos"/>
              </a:rPr>
              <a:t>, 2011)</a:t>
            </a: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800" err="1">
                <a:latin typeface="Aptos"/>
              </a:rPr>
              <a:t>Vnější</a:t>
            </a:r>
            <a:r>
              <a:rPr lang="en-US" sz="2800" dirty="0">
                <a:latin typeface="Aptos"/>
              </a:rPr>
              <a:t> a </a:t>
            </a:r>
            <a:r>
              <a:rPr lang="en-US" sz="2800" err="1">
                <a:latin typeface="Aptos"/>
              </a:rPr>
              <a:t>vnitřní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integrace</a:t>
            </a:r>
            <a:r>
              <a:rPr lang="en-US" sz="2800" dirty="0">
                <a:latin typeface="Aptos"/>
              </a:rPr>
              <a:t> (</a:t>
            </a:r>
            <a:r>
              <a:rPr lang="en-US" sz="2800" err="1">
                <a:latin typeface="Aptos"/>
              </a:rPr>
              <a:t>Hejnová</a:t>
            </a:r>
            <a:r>
              <a:rPr lang="en-US" sz="2800" dirty="0">
                <a:latin typeface="Aptos"/>
              </a:rPr>
              <a:t>, 2011)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63898-4A22-30E8-C50F-DD499826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5"/>
            <a:ext cx="10680222" cy="163607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Povinné </a:t>
            </a:r>
            <a:r>
              <a:rPr lang="cs-CZ" b="1" dirty="0" err="1"/>
              <a:t>IntegrovanÉ</a:t>
            </a:r>
            <a:r>
              <a:rPr lang="cs-CZ" b="1" dirty="0"/>
              <a:t> </a:t>
            </a:r>
            <a:r>
              <a:rPr lang="cs-CZ" b="1" dirty="0" err="1"/>
              <a:t>předmětY</a:t>
            </a:r>
            <a:r>
              <a:rPr lang="cs-CZ" b="1" dirty="0"/>
              <a:t> – B2 (Badatelská výuka)</a:t>
            </a:r>
            <a:br>
              <a:rPr lang="cs-CZ" b="1" dirty="0"/>
            </a:br>
            <a:r>
              <a:rPr lang="cs-CZ" b="1" dirty="0"/>
              <a:t> Příze (přírodopis-</a:t>
            </a:r>
            <a:r>
              <a:rPr lang="cs-CZ" b="1" dirty="0" err="1"/>
              <a:t>zeměpi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E7D597-E584-8FF8-47BE-6E34B5BF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3262745"/>
            <a:ext cx="10680222" cy="2666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cs-CZ" i="1" dirty="0">
                <a:latin typeface="Aptos"/>
              </a:rPr>
              <a:t>Badatelská výuka </a:t>
            </a:r>
            <a:r>
              <a:rPr lang="cs-CZ" dirty="0">
                <a:latin typeface="Aptos"/>
              </a:rPr>
              <a:t>- v 5. a 6. ročníku - rozšíření přírodovědy; na II. stupni spojení fyziky a chemie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cs-CZ" i="1" dirty="0">
                <a:latin typeface="Aptos"/>
              </a:rPr>
              <a:t>Příze</a:t>
            </a:r>
            <a:r>
              <a:rPr lang="cs-CZ" dirty="0">
                <a:latin typeface="Aptos"/>
              </a:rPr>
              <a:t> - přírodopis + zeměpis v ročnících 6.-9. 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cs-CZ" dirty="0">
                <a:latin typeface="Aptos"/>
              </a:rPr>
              <a:t>Spojení dvou předmětů, zatím není dokonale dopracováno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cs-CZ" dirty="0">
                <a:latin typeface="Aptos"/>
              </a:rPr>
              <a:t>U žáků celkem oblíben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cs-CZ" dirty="0">
                <a:latin typeface="Aptos"/>
              </a:rPr>
              <a:t>Velmi náročné pro vyučující na přípravy (není učebnice)</a:t>
            </a:r>
          </a:p>
          <a:p>
            <a:pPr marL="0" indent="0">
              <a:buNone/>
            </a:pPr>
            <a:endParaRPr lang="cs-CZ" dirty="0">
              <a:latin typeface="Aptos"/>
            </a:endParaRPr>
          </a:p>
          <a:p>
            <a:pPr>
              <a:buFont typeface="Calibri" panose="020B0604020202020204" pitchFamily="34" charset="0"/>
              <a:buChar char="-"/>
            </a:pPr>
            <a:endParaRPr lang="cs-CZ" dirty="0">
              <a:latin typeface="Aptos"/>
            </a:endParaRPr>
          </a:p>
          <a:p>
            <a:pPr>
              <a:buFont typeface="Calibri" panose="020B0604020202020204" pitchFamily="34" charset="0"/>
              <a:buChar char="-"/>
            </a:pPr>
            <a:endParaRPr lang="cs-CZ" dirty="0">
              <a:latin typeface="Aptos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782BC3-3B71-2546-6951-E119C411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04CD-1160-4660-B685-E341BB6A33AE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C9068-76DE-B368-24F2-01BE9EF5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C4856-5A48-E040-3DEA-E11F06A6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72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DCBABC-4896-7827-2A2A-0562E736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423A-AFF1-42D6-97E7-CA5E00D9A31A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97C512-A2D1-0EA4-F92F-B0240379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D4A24E-BE22-B058-9740-03A2AC1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21</a:t>
            </a:fld>
            <a:endParaRPr lang="en-US" dirty="0"/>
          </a:p>
        </p:txBody>
      </p:sp>
      <p:pic>
        <p:nvPicPr>
          <p:cNvPr id="5" name="Obrázek 4" descr="Graf odpovědí Formulářů. Název otázky: Zaujala tě náplň předmětu badatelská výuka?. Počet odpovědí: 19 odpovědí.">
            <a:extLst>
              <a:ext uri="{FF2B5EF4-FFF2-40B4-BE49-F238E27FC236}">
                <a16:creationId xmlns:a16="http://schemas.microsoft.com/office/drawing/2014/main" id="{6BDF9861-DBBC-5A01-4496-45900FFB8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26" y="1316798"/>
            <a:ext cx="10866783" cy="45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2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6B7FB5-ABA4-13E5-CF2E-44C69F36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0F04-DB8A-4731-A97C-032F10F902F4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681FC-A265-377D-C462-5E160502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C857EC-F28D-E972-9E4E-63EB653D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22</a:t>
            </a:fld>
            <a:endParaRPr lang="en-US" dirty="0"/>
          </a:p>
        </p:txBody>
      </p:sp>
      <p:pic>
        <p:nvPicPr>
          <p:cNvPr id="5" name="Obrázek 4" descr="Graf odpovědí Formulářů. Název otázky: 8. Považuješ badatelskou výuku za zajímavý předmět?&#10;. Počet odpovědí: 17 odpovědí.">
            <a:extLst>
              <a:ext uri="{FF2B5EF4-FFF2-40B4-BE49-F238E27FC236}">
                <a16:creationId xmlns:a16="http://schemas.microsoft.com/office/drawing/2014/main" id="{78C4949B-693C-74B0-D9D7-794CF21C45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0" y="1084885"/>
            <a:ext cx="11109740" cy="46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7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0F43DE-3E5E-8266-4E4B-A44CDF3C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AFB-A129-4DF3-BEC8-F510B5FB8920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6E0671-7BC7-E9C1-EA17-40A38E38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8FC05-CC92-8B91-EB77-ACCA28E3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23</a:t>
            </a:fld>
            <a:endParaRPr lang="en-US" dirty="0"/>
          </a:p>
        </p:txBody>
      </p:sp>
      <p:pic>
        <p:nvPicPr>
          <p:cNvPr id="5" name="Obrázek 4" descr="Graf odpovědí Formulářů. Název otázky: 9. Byly experimenty a praktické ukázky součástí výuky badatelské výuky?&#10;. Počet odpovědí: 17 odpovědí.">
            <a:extLst>
              <a:ext uri="{FF2B5EF4-FFF2-40B4-BE49-F238E27FC236}">
                <a16:creationId xmlns:a16="http://schemas.microsoft.com/office/drawing/2014/main" id="{FDDB05F9-ACC4-B41C-868D-C35E01B830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5" y="1129058"/>
            <a:ext cx="10922001" cy="45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1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4C8E75-6E70-4D63-0E99-463F4332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590D-743F-4A9C-8572-13783805F6AC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A305E7-5F5D-263C-E6AE-FD26FA2D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740C6B-8630-FC27-46EB-A74A238A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24</a:t>
            </a:fld>
            <a:endParaRPr lang="en-US" dirty="0"/>
          </a:p>
        </p:txBody>
      </p:sp>
      <p:pic>
        <p:nvPicPr>
          <p:cNvPr id="5" name="Obrázek 4" descr="Graf odpovědí Formulářů. Název otázky: 10. Pomohly ti laboratorní práce lépe porozumět učivu z badatelské výuky?&#10;. Počet odpovědí: 17 odpovědí.">
            <a:extLst>
              <a:ext uri="{FF2B5EF4-FFF2-40B4-BE49-F238E27FC236}">
                <a16:creationId xmlns:a16="http://schemas.microsoft.com/office/drawing/2014/main" id="{E12F95A9-D720-B17B-B33C-AF23E058AD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25" y="1118015"/>
            <a:ext cx="10999305" cy="46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8E974-2BFA-ADB9-5B6B-7ECCBE92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922096"/>
            <a:ext cx="10680222" cy="176859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Integrované předměty - </a:t>
            </a:r>
            <a:r>
              <a:rPr lang="cs-CZ" b="1" dirty="0" err="1"/>
              <a:t>povinnĚ</a:t>
            </a:r>
            <a:r>
              <a:rPr lang="cs-CZ" b="1" dirty="0"/>
              <a:t> volitelné semináře - zdravý životní styl (ZŽS)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B3974-203C-C815-C0D8-CD4C462C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2977821"/>
            <a:ext cx="10680222" cy="2951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cs-CZ" dirty="0">
                <a:latin typeface="Aptos"/>
              </a:rPr>
              <a:t>Žáci  v 7.,  8. a 9.  ročníku si vždy volí seminář z aktuální nabídky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cs-CZ" dirty="0">
                <a:latin typeface="Aptos"/>
              </a:rPr>
              <a:t>ZŽS - 2 skupiny 8. ročníku a 1 skupina 9. ročníku</a:t>
            </a:r>
          </a:p>
          <a:p>
            <a:pPr marL="0" indent="0">
              <a:buNone/>
            </a:pPr>
            <a:endParaRPr lang="cs-CZ" dirty="0">
              <a:latin typeface="Aptos"/>
            </a:endParaRPr>
          </a:p>
          <a:p>
            <a:pPr>
              <a:buFont typeface="Calibri" panose="020B0604020202020204" pitchFamily="34" charset="0"/>
              <a:buChar char="-"/>
            </a:pPr>
            <a:endParaRPr lang="cs-CZ" dirty="0">
              <a:latin typeface="Aptos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cs-CZ" dirty="0">
                <a:latin typeface="Aptos"/>
              </a:rPr>
              <a:t>Oba semináře vznikly jako integrované předměty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4732F0-754C-888C-041B-AC51916C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3714-2ED3-4147-9931-9D67C9CD2804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27C16A-8CF8-09FF-C385-A6F30E20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81C16C-B4A9-4647-AFD6-8F5A00F4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5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4DD20E-4848-FC2F-D899-B9EDC482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AF77-F0DD-4A5F-957A-99862C9A7E82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A9DCDC-21B0-1464-A7FB-B48AB836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9B6C4F-C4D6-16C5-1A6E-353A6CFE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26</a:t>
            </a:fld>
            <a:endParaRPr lang="en-US" dirty="0"/>
          </a:p>
        </p:txBody>
      </p:sp>
      <p:pic>
        <p:nvPicPr>
          <p:cNvPr id="6" name="Obrázek 5" descr="Obsah obrázku text, dopis, papír, rukopis&#10;&#10;Popis se vygeneroval automaticky.">
            <a:extLst>
              <a:ext uri="{FF2B5EF4-FFF2-40B4-BE49-F238E27FC236}">
                <a16:creationId xmlns:a16="http://schemas.microsoft.com/office/drawing/2014/main" id="{01E8553E-BA36-A03C-246F-9536E64ED0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8000"/>
                    </a14:imgEffect>
                    <a14:imgEffect>
                      <a14:brightnessContrast bright="-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9400" y="1536378"/>
            <a:ext cx="4476481" cy="3293684"/>
          </a:xfrm>
          <a:prstGeom prst="rect">
            <a:avLst/>
          </a:prstGeom>
        </p:spPr>
      </p:pic>
      <p:pic>
        <p:nvPicPr>
          <p:cNvPr id="7" name="Obrázek 6" descr="Obsah obrázku text, rukopis, Dětské kresby, papír&#10;&#10;Popis se vygeneroval automaticky.">
            <a:extLst>
              <a:ext uri="{FF2B5EF4-FFF2-40B4-BE49-F238E27FC236}">
                <a16:creationId xmlns:a16="http://schemas.microsoft.com/office/drawing/2014/main" id="{782E20D7-CE76-1216-6EAA-438EDA4A9F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54112" y="1090330"/>
            <a:ext cx="6002850" cy="44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9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6AFE1F-44FE-6EBD-28F4-2C36FD76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0AA-9815-4C2F-A10A-3752A71ABA6D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121E0-5F09-9116-AE8D-0EB6018F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66AB5A-F36B-0948-C8AE-658C1BDB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27</a:t>
            </a:fld>
            <a:endParaRPr lang="en-US" dirty="0"/>
          </a:p>
        </p:txBody>
      </p:sp>
      <p:pic>
        <p:nvPicPr>
          <p:cNvPr id="5" name="Obrázek 4" descr="Obsah obrázku text, papír, Papírový výrobek, papírnictví / kancelářské potřeby&#10;&#10;Popis se vygeneroval automaticky.">
            <a:extLst>
              <a:ext uri="{FF2B5EF4-FFF2-40B4-BE49-F238E27FC236}">
                <a16:creationId xmlns:a16="http://schemas.microsoft.com/office/drawing/2014/main" id="{FF3ABF30-FFD2-1310-7633-47DEDCD4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5220252" y="858907"/>
            <a:ext cx="1754034" cy="3086118"/>
          </a:xfrm>
          <a:prstGeom prst="rect">
            <a:avLst/>
          </a:prstGeom>
        </p:spPr>
      </p:pic>
      <p:pic>
        <p:nvPicPr>
          <p:cNvPr id="6" name="Obrázek 5" descr="Obsah obrázku text, papír, Papírový výrobek, papírnictví / kancelářské potřeby&#10;&#10;Popis se vygeneroval automaticky.">
            <a:extLst>
              <a:ext uri="{FF2B5EF4-FFF2-40B4-BE49-F238E27FC236}">
                <a16:creationId xmlns:a16="http://schemas.microsoft.com/office/drawing/2014/main" id="{A2A5C946-4879-FA82-51E4-43B9161624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1777" y="596903"/>
            <a:ext cx="2918403" cy="4769504"/>
          </a:xfrm>
          <a:prstGeom prst="rect">
            <a:avLst/>
          </a:prstGeom>
        </p:spPr>
      </p:pic>
      <p:pic>
        <p:nvPicPr>
          <p:cNvPr id="7" name="Obrázek 6" descr="Obsah obrázku text, rukopis, Dětské kresby, Papírový výrobek&#10;&#10;Popis se vygeneroval automaticky.">
            <a:extLst>
              <a:ext uri="{FF2B5EF4-FFF2-40B4-BE49-F238E27FC236}">
                <a16:creationId xmlns:a16="http://schemas.microsoft.com/office/drawing/2014/main" id="{B6022ECF-0407-84D5-532C-5BB998B7A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49843" y="1174995"/>
            <a:ext cx="5618956" cy="38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6B160-33BE-F0D0-EADF-244FBA2F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95" y="922096"/>
            <a:ext cx="10681105" cy="781750"/>
          </a:xfrm>
        </p:spPr>
        <p:txBody>
          <a:bodyPr/>
          <a:lstStyle/>
          <a:p>
            <a:r>
              <a:rPr lang="cs-CZ" b="1" dirty="0"/>
              <a:t>Náplň předmětu </a:t>
            </a:r>
            <a:r>
              <a:rPr lang="cs-CZ" b="1" dirty="0" err="1"/>
              <a:t>zžs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92ED4-185F-7C0B-6A46-78AD3D78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840344"/>
            <a:ext cx="10680222" cy="40888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latin typeface="Aptos"/>
              </a:rPr>
              <a:t>Pohybová pyramida </a:t>
            </a:r>
          </a:p>
          <a:p>
            <a:r>
              <a:rPr lang="cs-CZ" dirty="0">
                <a:latin typeface="Aptos"/>
              </a:rPr>
              <a:t>Potravinová pyramida </a:t>
            </a:r>
          </a:p>
          <a:p>
            <a:r>
              <a:rPr lang="cs-CZ" dirty="0">
                <a:latin typeface="Aptos"/>
              </a:rPr>
              <a:t>Složky stravy a jídelníček</a:t>
            </a:r>
          </a:p>
          <a:p>
            <a:r>
              <a:rPr lang="cs-CZ" dirty="0">
                <a:latin typeface="Aptos"/>
              </a:rPr>
              <a:t>Energetická kalkulačka </a:t>
            </a:r>
          </a:p>
          <a:p>
            <a:r>
              <a:rPr lang="cs-CZ" dirty="0">
                <a:latin typeface="Aptos"/>
              </a:rPr>
              <a:t>Nemoci</a:t>
            </a:r>
          </a:p>
          <a:p>
            <a:r>
              <a:rPr lang="cs-CZ">
                <a:latin typeface="Aptos"/>
                <a:ea typeface="+mn-lt"/>
                <a:cs typeface="+mn-lt"/>
              </a:rPr>
              <a:t>Růst a vývoj jedince</a:t>
            </a:r>
            <a:endParaRPr lang="cs-CZ" dirty="0">
              <a:latin typeface="Aptos"/>
            </a:endParaRPr>
          </a:p>
          <a:p>
            <a:r>
              <a:rPr lang="cs-CZ" dirty="0">
                <a:latin typeface="Aptos"/>
              </a:rPr>
              <a:t>Postavení kostí- prevence bolesti </a:t>
            </a:r>
          </a:p>
          <a:p>
            <a:r>
              <a:rPr lang="cs-CZ" dirty="0">
                <a:latin typeface="Aptos"/>
              </a:rPr>
              <a:t>Návykové látky </a:t>
            </a:r>
          </a:p>
          <a:p>
            <a:r>
              <a:rPr lang="cs-CZ" dirty="0">
                <a:latin typeface="Aptos"/>
              </a:rPr>
              <a:t>Aktivní pohyb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8034A4-3E2F-E872-A508-B293B5BD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71D-FE38-5A44-90CE-DD7E6A91F582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9332D9-914F-9095-6DB7-40476E2F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AFA17-94DA-2743-0429-4160C083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3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2AE5AA-4DB5-14AD-35CD-D52C6674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B343-B0F4-48E4-ADAF-6A4A34490802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DC874A-3D80-9B1B-1473-E8AA745B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81DC0D-D9F0-7DA7-4FCF-EEC95EBF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29</a:t>
            </a:fld>
            <a:endParaRPr lang="en-US" dirty="0"/>
          </a:p>
        </p:txBody>
      </p:sp>
      <p:pic>
        <p:nvPicPr>
          <p:cNvPr id="5" name="Obrázek 4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FB14FE60-7B0F-A0A1-1611-BDF093FD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7" y="0"/>
            <a:ext cx="1165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F5974-9BFB-11F9-48B3-FBB0C0D9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Výhody a nevýhody integrované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7D45F-D8CB-1020-B867-5B26DAF33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 err="1">
                <a:latin typeface="Aptos"/>
              </a:rPr>
              <a:t>neopakování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učiva</a:t>
            </a:r>
            <a:r>
              <a:rPr lang="en-US" sz="2600" dirty="0">
                <a:latin typeface="Aptos"/>
              </a:rPr>
              <a:t> v </a:t>
            </a:r>
            <a:r>
              <a:rPr lang="en-US" sz="2600" dirty="0" err="1">
                <a:latin typeface="Aptos"/>
              </a:rPr>
              <a:t>různých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předmětech</a:t>
            </a:r>
            <a:r>
              <a:rPr lang="en-US" sz="2600" dirty="0">
                <a:latin typeface="Aptos"/>
              </a:rPr>
              <a:t>, </a:t>
            </a:r>
            <a:endParaRPr lang="cs-CZ" sz="2600">
              <a:latin typeface="Aptos"/>
            </a:endParaRPr>
          </a:p>
          <a:p>
            <a:r>
              <a:rPr lang="en-US" sz="2600" dirty="0" err="1">
                <a:latin typeface="Aptos"/>
              </a:rPr>
              <a:t>propojení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znalosti</a:t>
            </a:r>
            <a:r>
              <a:rPr lang="en-US" sz="2600" dirty="0">
                <a:latin typeface="Aptos"/>
              </a:rPr>
              <a:t> </a:t>
            </a:r>
            <a:r>
              <a:rPr lang="en-US" sz="2600" dirty="0" err="1">
                <a:latin typeface="Aptos"/>
              </a:rPr>
              <a:t>ve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více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oborech</a:t>
            </a:r>
            <a:endParaRPr lang="cs-CZ" sz="2600">
              <a:latin typeface="Aptos"/>
            </a:endParaRPr>
          </a:p>
          <a:p>
            <a:r>
              <a:rPr lang="en-US" sz="2600" dirty="0" err="1">
                <a:latin typeface="Aptos"/>
              </a:rPr>
              <a:t>zajímavější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výuka</a:t>
            </a:r>
            <a:endParaRPr lang="en-US" sz="2600" dirty="0">
              <a:latin typeface="Aptos"/>
            </a:endParaRP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653CB9-A38A-8589-064A-83FCE8546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 err="1">
                <a:latin typeface="Aptos"/>
              </a:rPr>
              <a:t>nároky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na</a:t>
            </a:r>
            <a:r>
              <a:rPr lang="en-US" sz="2600" dirty="0">
                <a:latin typeface="Aptos"/>
              </a:rPr>
              <a:t> </a:t>
            </a:r>
            <a:r>
              <a:rPr lang="en-US" sz="2600" dirty="0" err="1">
                <a:latin typeface="Aptos"/>
              </a:rPr>
              <a:t>vyučující</a:t>
            </a:r>
            <a:r>
              <a:rPr lang="en-US" sz="2600" dirty="0">
                <a:latin typeface="Aptos"/>
              </a:rPr>
              <a:t>, </a:t>
            </a:r>
            <a:endParaRPr lang="cs-CZ" sz="2600" dirty="0">
              <a:latin typeface="Aptos"/>
            </a:endParaRPr>
          </a:p>
          <a:p>
            <a:r>
              <a:rPr lang="en-US" sz="2600" err="1">
                <a:latin typeface="Aptos"/>
              </a:rPr>
              <a:t>náročné</a:t>
            </a:r>
            <a:r>
              <a:rPr lang="en-US" sz="2600" dirty="0">
                <a:latin typeface="Aptos"/>
              </a:rPr>
              <a:t> </a:t>
            </a:r>
            <a:r>
              <a:rPr lang="en-US" sz="2600" err="1">
                <a:latin typeface="Aptos"/>
              </a:rPr>
              <a:t>i</a:t>
            </a:r>
            <a:r>
              <a:rPr lang="en-US" sz="2600" dirty="0">
                <a:latin typeface="Aptos"/>
              </a:rPr>
              <a:t> pro </a:t>
            </a:r>
            <a:r>
              <a:rPr lang="en-US" sz="2600" err="1">
                <a:latin typeface="Aptos"/>
              </a:rPr>
              <a:t>žáky</a:t>
            </a:r>
            <a:r>
              <a:rPr lang="en-US" sz="2600" dirty="0">
                <a:latin typeface="Aptos"/>
              </a:rPr>
              <a:t>, </a:t>
            </a:r>
            <a:endParaRPr lang="cs-CZ" sz="2600" dirty="0" err="1">
              <a:latin typeface="Aptos"/>
            </a:endParaRPr>
          </a:p>
          <a:p>
            <a:r>
              <a:rPr lang="en-US" sz="2600" dirty="0" err="1">
                <a:latin typeface="Aptos"/>
              </a:rPr>
              <a:t>učivo</a:t>
            </a:r>
            <a:r>
              <a:rPr lang="en-US" sz="2600" dirty="0">
                <a:latin typeface="Aptos"/>
              </a:rPr>
              <a:t>  (se) </a:t>
            </a:r>
            <a:r>
              <a:rPr lang="en-US" sz="2600" dirty="0" err="1">
                <a:latin typeface="Aptos"/>
              </a:rPr>
              <a:t>musí</a:t>
            </a:r>
            <a:r>
              <a:rPr lang="en-US" sz="2600" dirty="0">
                <a:latin typeface="Aptos"/>
              </a:rPr>
              <a:t>  </a:t>
            </a:r>
            <a:r>
              <a:rPr lang="en-US" sz="2600" dirty="0" err="1">
                <a:latin typeface="Aptos"/>
              </a:rPr>
              <a:t>umět</a:t>
            </a:r>
            <a:r>
              <a:rPr lang="en-US" sz="2600" dirty="0">
                <a:latin typeface="Aptos"/>
              </a:rPr>
              <a:t> </a:t>
            </a:r>
            <a:r>
              <a:rPr lang="en-US" sz="2600" dirty="0" err="1">
                <a:latin typeface="Aptos"/>
              </a:rPr>
              <a:t>propojit</a:t>
            </a:r>
            <a:endParaRPr lang="cs-CZ" sz="2600" dirty="0">
              <a:latin typeface="Aptos"/>
            </a:endParaRPr>
          </a:p>
          <a:p>
            <a:endParaRPr lang="cs-CZ" sz="2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0EEDA2-AD55-65B8-3B6E-86424376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8437-860F-46D2-B2B7-F383636DB9E2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001475-C977-6407-FEC2-73137761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D3A0DD-D362-49D4-6988-DD2F7FDD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</a:t>
            </a:fld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771BB26-A1A9-815A-FF7B-E862C8385D95}"/>
              </a:ext>
            </a:extLst>
          </p:cNvPr>
          <p:cNvSpPr txBox="1"/>
          <p:nvPr/>
        </p:nvSpPr>
        <p:spPr>
          <a:xfrm>
            <a:off x="701812" y="5601803"/>
            <a:ext cx="52450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Proč tedy integrovaná výuka není všude?</a:t>
            </a:r>
          </a:p>
        </p:txBody>
      </p:sp>
    </p:spTree>
    <p:extLst>
      <p:ext uri="{BB962C8B-B14F-4D97-AF65-F5344CB8AC3E}">
        <p14:creationId xmlns:p14="http://schemas.microsoft.com/office/powerpoint/2010/main" val="315874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FDCD94-FBC1-825F-EA94-CC98060A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B592-3E90-41BF-BA05-7F3985DBB9EE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6A88E3-8411-7D1D-5EF5-63E88956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7C537B-3636-1D01-6401-E0791213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30</a:t>
            </a:fld>
            <a:endParaRPr lang="en-US" dirty="0"/>
          </a:p>
        </p:txBody>
      </p:sp>
      <p:pic>
        <p:nvPicPr>
          <p:cNvPr id="5" name="Obrázek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5FE59075-365E-7412-F890-1899CE11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" y="0"/>
            <a:ext cx="12070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E45B2D-224E-8BBA-A710-97F7AABA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E196-5F7F-409C-A1FE-93A09EB791F7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A74E6A-F7EE-7751-8C30-77E616F5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4D8196-FB2A-CA3C-685D-F6A66B3D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31</a:t>
            </a:fld>
            <a:endParaRPr lang="en-US" dirty="0"/>
          </a:p>
        </p:txBody>
      </p:sp>
      <p:pic>
        <p:nvPicPr>
          <p:cNvPr id="5" name="Obrázek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81D2F2C5-52D4-E702-9FA5-712EBBB7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31"/>
            <a:ext cx="12192000" cy="6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73B1D-E19F-D604-9859-0E01366A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pro žáky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72C4F-2124-8198-B3D0-46F537D5B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ptos"/>
              </a:rPr>
              <a:t>Nový předmět </a:t>
            </a:r>
            <a:r>
              <a:rPr lang="cs-CZ" err="1">
                <a:latin typeface="Aptos"/>
              </a:rPr>
              <a:t>Zžs</a:t>
            </a:r>
            <a:endParaRPr lang="cs-CZ" dirty="0" err="1">
              <a:latin typeface="Aptos"/>
            </a:endParaRPr>
          </a:p>
          <a:p>
            <a:r>
              <a:rPr lang="cs-CZ" dirty="0">
                <a:latin typeface="Aptos"/>
              </a:rPr>
              <a:t>Osloveni - osmáci</a:t>
            </a:r>
          </a:p>
          <a:p>
            <a:r>
              <a:rPr lang="cs-CZ" dirty="0">
                <a:latin typeface="Aptos"/>
              </a:rPr>
              <a:t>Hodnocení dosavadního průběhu předmětu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431AA5-05DF-F0F7-1758-E68823E2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23C2-1A73-4FEB-999B-99DBAD3F24CC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8F4B4-2FFB-AA2D-1618-B11DF5F7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95206F-B968-C582-45E6-7217D04A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17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624CFB-5098-82A8-536C-54555D0C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AA1-1282-4BBF-89ED-F1C57CC6009D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16CAF9-A9DC-D815-3796-052553A6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F8475D-6088-8B8C-53DA-AC73A53C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33</a:t>
            </a:fld>
            <a:endParaRPr lang="en-US" dirty="0"/>
          </a:p>
        </p:txBody>
      </p:sp>
      <p:pic>
        <p:nvPicPr>
          <p:cNvPr id="5" name="Obrázek 4" descr="Graf odpovědí Formulářů. Název otázky: Ovlivnil Tě název předmětu při výběru?. Počet odpovědí: 9 odpovědí.">
            <a:extLst>
              <a:ext uri="{FF2B5EF4-FFF2-40B4-BE49-F238E27FC236}">
                <a16:creationId xmlns:a16="http://schemas.microsoft.com/office/drawing/2014/main" id="{BE977D74-4E44-5EC0-72A4-2827276424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80" y="1070268"/>
            <a:ext cx="11606696" cy="49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68965F-9B80-86EE-C479-352CB011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DC61-276B-4D82-A356-78E77BF82F57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B0A33E-0B7B-26E6-9DB6-BECE22BD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BEA7EE-A4E9-84DE-6DC5-958C11CA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34</a:t>
            </a:fld>
            <a:endParaRPr lang="en-US" dirty="0"/>
          </a:p>
        </p:txBody>
      </p:sp>
      <p:pic>
        <p:nvPicPr>
          <p:cNvPr id="5" name="Obrázek 4" descr="Graf odpovědí Formulářů. Název otázky: Zaujalo tě učivo o pohybu a pohybové pyramidy. Počet odpovědí: 9 odpovědí.">
            <a:extLst>
              <a:ext uri="{FF2B5EF4-FFF2-40B4-BE49-F238E27FC236}">
                <a16:creationId xmlns:a16="http://schemas.microsoft.com/office/drawing/2014/main" id="{8F04F42D-208C-9C6F-BD3A-F8FAC7CFD5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7" y="1029667"/>
            <a:ext cx="11374783" cy="47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0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055D3A-8817-86EC-A3E4-CA3EFB53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D965-25BA-48E7-B505-7BB2BB053732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62D992-71D5-8F0C-D474-D1F60C14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EFDE82-9EC9-C3D0-7197-A1320785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35</a:t>
            </a:fld>
            <a:endParaRPr lang="en-US" dirty="0"/>
          </a:p>
        </p:txBody>
      </p:sp>
      <p:pic>
        <p:nvPicPr>
          <p:cNvPr id="5" name="Obrázek 4" descr="Graf odpovědí Formulářů. Název otázky: Zaujalo tě učivo o složkách stravy a potravinové pyramidy. Počet odpovědí: 9 odpovědí.">
            <a:extLst>
              <a:ext uri="{FF2B5EF4-FFF2-40B4-BE49-F238E27FC236}">
                <a16:creationId xmlns:a16="http://schemas.microsoft.com/office/drawing/2014/main" id="{709CED1E-22A5-6659-62CC-F49FCD6EA7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7" y="1040711"/>
            <a:ext cx="11352696" cy="47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3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E08BE7-B641-56C9-ED26-AFF0904D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3998-CA43-4C8B-9E34-07773E67D177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2A9045-3473-AD7F-8D16-F7E303DA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AE5F4D-BA94-D2FA-ABC8-68228536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36</a:t>
            </a:fld>
            <a:endParaRPr lang="en-US" dirty="0"/>
          </a:p>
        </p:txBody>
      </p:sp>
      <p:pic>
        <p:nvPicPr>
          <p:cNvPr id="5" name="Obrázek 4" descr="Graf odpovědí Formulářů. Název otázky: Zaujalo tě učivo o denním a spánkovém režimu. Počet odpovědí: 9 odpovědí.">
            <a:extLst>
              <a:ext uri="{FF2B5EF4-FFF2-40B4-BE49-F238E27FC236}">
                <a16:creationId xmlns:a16="http://schemas.microsoft.com/office/drawing/2014/main" id="{842DB926-EDB8-D0AB-2618-1D92714CB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1016416"/>
            <a:ext cx="11470640" cy="48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0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ECDFBC-4ED2-526B-CC50-CDF4D13A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515B-DE35-41C2-83D7-15055311F11C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BF9C55-7151-2C63-2071-8A4510DC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AFC4DC-D4DE-9DA6-6F87-2E107758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37</a:t>
            </a:fld>
            <a:endParaRPr lang="en-US" dirty="0"/>
          </a:p>
        </p:txBody>
      </p:sp>
      <p:pic>
        <p:nvPicPr>
          <p:cNvPr id="5" name="Obrázek 4" descr="Graf odpovědí Formulářů. Název otázky: Zaujalo tě učivo o energetické kalkulačce a výpočtu energetické hodnoty jídla. Počet odpovědí: 9 odpovědí.">
            <a:extLst>
              <a:ext uri="{FF2B5EF4-FFF2-40B4-BE49-F238E27FC236}">
                <a16:creationId xmlns:a16="http://schemas.microsoft.com/office/drawing/2014/main" id="{3D9A3C83-EC68-7530-2FF1-1058E8A4DB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61" y="1029668"/>
            <a:ext cx="11474174" cy="47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12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2A8E78-9563-6292-3AA8-57B5C88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9192-30FD-41EA-B4C4-378340E837FD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3C2579-CD91-31E0-3313-D95B8670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E51C96-45A2-64DA-6FE5-50F018FF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38</a:t>
            </a:fld>
            <a:endParaRPr lang="en-US" dirty="0"/>
          </a:p>
        </p:txBody>
      </p:sp>
      <p:pic>
        <p:nvPicPr>
          <p:cNvPr id="5" name="Obrázek 4" descr="Graf odpovědí Formulářů. Název otázky: Doporučil/a bys předmět mladším spolužákům?. Počet odpovědí: 9 odpovědí.">
            <a:extLst>
              <a:ext uri="{FF2B5EF4-FFF2-40B4-BE49-F238E27FC236}">
                <a16:creationId xmlns:a16="http://schemas.microsoft.com/office/drawing/2014/main" id="{92477939-48FA-0051-1F7D-B3CE799A11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097696"/>
            <a:ext cx="11064240" cy="46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B74B2F-53DD-30DF-A1E1-E7E0834E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6216-D5AD-4F9E-93D1-C912F4B3EA61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BD0B3B-D44B-6E09-4687-857537F6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27C3A8-1556-6675-E0E7-57FD9257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39</a:t>
            </a:fld>
            <a:endParaRPr lang="en-US" dirty="0"/>
          </a:p>
        </p:txBody>
      </p:sp>
      <p:pic>
        <p:nvPicPr>
          <p:cNvPr id="5" name="Obrázek 4" descr="Graf odpovědí Formulářů. Název otázky: Zvolení si Zžs bys hodnotil/a jako. Počet odpovědí: 9 odpovědí.">
            <a:extLst>
              <a:ext uri="{FF2B5EF4-FFF2-40B4-BE49-F238E27FC236}">
                <a16:creationId xmlns:a16="http://schemas.microsoft.com/office/drawing/2014/main" id="{99365178-4379-9140-E4A1-EC339D05A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6" y="1084885"/>
            <a:ext cx="11131827" cy="46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8D800-CCAA-2E89-48F9-672562C5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56444"/>
            <a:ext cx="10691265" cy="1371030"/>
          </a:xfrm>
        </p:spPr>
        <p:txBody>
          <a:bodyPr/>
          <a:lstStyle/>
          <a:p>
            <a:r>
              <a:rPr lang="cs-CZ" b="1" dirty="0"/>
              <a:t>Integrovaná výuka v přírodních vědách - souvisí s přírodovědnou gramotností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7B805-29A5-8303-E2A4-377C379A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2138518"/>
            <a:ext cx="10680222" cy="3967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latin typeface="Aptos"/>
              </a:rPr>
              <a:t>Přírodovědně gramotný</a:t>
            </a:r>
            <a:r>
              <a:rPr lang="cs-CZ" dirty="0">
                <a:latin typeface="Aptos"/>
              </a:rPr>
              <a:t> </a:t>
            </a:r>
            <a:r>
              <a:rPr lang="cs-CZ" b="1" dirty="0">
                <a:latin typeface="Aptos"/>
              </a:rPr>
              <a:t>člověk - </a:t>
            </a:r>
            <a:r>
              <a:rPr lang="cs-CZ" dirty="0">
                <a:latin typeface="Aptos"/>
              </a:rPr>
              <a:t> je schopen a  ochoten zapojit se do věcné debaty o přírodních vědách a technologiích, k čemuž musí mít následující dovednosti: </a:t>
            </a:r>
            <a:r>
              <a:rPr lang="en-US" dirty="0">
                <a:latin typeface="Aptos"/>
              </a:rPr>
              <a:t> </a:t>
            </a:r>
            <a:endParaRPr lang="cs-CZ" dirty="0">
              <a:latin typeface="Apto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pto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Aptos"/>
              </a:rPr>
              <a:t>1) </a:t>
            </a:r>
            <a:r>
              <a:rPr lang="cs-CZ" b="1">
                <a:latin typeface="Aptos"/>
              </a:rPr>
              <a:t> </a:t>
            </a:r>
            <a:r>
              <a:rPr lang="cs-CZ" b="1" dirty="0">
                <a:latin typeface="Aptos"/>
              </a:rPr>
              <a:t>Vysvětlovat jevy vědecky</a:t>
            </a:r>
            <a:r>
              <a:rPr lang="cs-CZ" dirty="0">
                <a:latin typeface="Aptos"/>
              </a:rPr>
              <a:t> – rozpoznávat, nabízet a hodnotit vysvětlení různorodých přírodních jevů a technologií.  </a:t>
            </a:r>
            <a:endParaRPr lang="en-US" dirty="0">
              <a:latin typeface="Apto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Aptos"/>
              </a:rPr>
              <a:t>2) </a:t>
            </a:r>
            <a:r>
              <a:rPr lang="cs-CZ" b="1">
                <a:latin typeface="Aptos"/>
              </a:rPr>
              <a:t> </a:t>
            </a:r>
            <a:r>
              <a:rPr lang="cs-CZ" b="1" dirty="0">
                <a:latin typeface="Aptos"/>
              </a:rPr>
              <a:t>Vyhodnocovat a  navrhovat přírodovědný výzkum</a:t>
            </a:r>
            <a:r>
              <a:rPr lang="cs-CZ" dirty="0">
                <a:latin typeface="Aptos"/>
              </a:rPr>
              <a:t>  – popisovat a  hodnotit přírodovědná zkoumání a navrhovat vědeckovýzkumné otázky. </a:t>
            </a:r>
            <a:r>
              <a:rPr lang="en-US" dirty="0">
                <a:latin typeface="Aptos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Aptos"/>
              </a:rPr>
              <a:t>3) </a:t>
            </a:r>
            <a:r>
              <a:rPr lang="cs-CZ" b="1">
                <a:latin typeface="Aptos"/>
              </a:rPr>
              <a:t> </a:t>
            </a:r>
            <a:r>
              <a:rPr lang="cs-CZ" b="1" dirty="0">
                <a:latin typeface="Aptos"/>
              </a:rPr>
              <a:t>Vědecky interpretovat data a důkazy</a:t>
            </a:r>
            <a:r>
              <a:rPr lang="cs-CZ" dirty="0">
                <a:latin typeface="Aptos"/>
              </a:rPr>
              <a:t> – analyzovat a vyhodnocovat různé podoby dat, tvrzení a důkazů a vyvozovat odpovídající vědecké závěry. </a:t>
            </a:r>
            <a:r>
              <a:rPr lang="cs-CZ" sz="1700" dirty="0">
                <a:latin typeface="Aptos"/>
              </a:rPr>
              <a:t>(Blažek, 2016)</a:t>
            </a:r>
            <a:endParaRPr lang="en-US" sz="1700" dirty="0">
              <a:latin typeface="Aptos"/>
            </a:endParaRPr>
          </a:p>
          <a:p>
            <a:endParaRPr lang="cs-CZ" dirty="0"/>
          </a:p>
          <a:p>
            <a:r>
              <a:rPr lang="cs-CZ" dirty="0">
                <a:latin typeface="Aptos"/>
              </a:rPr>
              <a:t>V RVP není tento pojem zakotven – z čeho tedy mají vyučující vycházet?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731C50-14EC-232F-B801-1F3DF7CF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FC8A-6055-460B-BE04-1B563D03EBE4}" type="datetime1">
              <a:rPr lang="cs-CZ"/>
              <a:t>29.11.2024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473C5B-75A9-85B7-C170-6B5C10A8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7CC45-908C-6CA8-6291-CE50599D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8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E5004-781C-F15A-DD80-7E9C3CAA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C9905A-69BB-05AD-2828-A8A84DA3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F849-2113-4948-861B-D19031484E23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00B2BF-277C-CB42-AA36-A394A92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403B7E-16AE-970B-8E5F-B6377462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1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55B18-1D36-54EE-E6DA-56B24527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7DB0CD-A048-9C30-58E0-EE6070AC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807213"/>
            <a:ext cx="10680222" cy="41220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800" dirty="0">
                <a:latin typeface="Aptos"/>
              </a:rPr>
              <a:t>K. </a:t>
            </a:r>
            <a:r>
              <a:rPr lang="cs-CZ" sz="1800" dirty="0" err="1">
                <a:latin typeface="Aptos"/>
              </a:rPr>
              <a:t>Kotvaldová-Sezemská</a:t>
            </a:r>
            <a:r>
              <a:rPr lang="cs-CZ" sz="1800" dirty="0">
                <a:latin typeface="Aptos"/>
              </a:rPr>
              <a:t> - Integrovaná výuka a interdisciplinární přístup v chemii a biologii v prostředí českých škol, disertační práce, 2019, Praha</a:t>
            </a:r>
            <a:endParaRPr lang="en-US" sz="1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Aptos"/>
                <a:hlinkClick r:id="rId2"/>
              </a:rPr>
              <a:t>https://www.csicr.cz/Csicr/media/Prilohy/PDF_el._publikace/Mezin%C3%A1rodn%C3%AD%20%C5%A1et%C5%99en%C3%AD/PISA_2018_narodni_zprava.pdf</a:t>
            </a:r>
            <a:endParaRPr lang="cs-CZ" sz="180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Aptos"/>
              </a:rPr>
              <a:t>P. </a:t>
            </a:r>
            <a:r>
              <a:rPr lang="cs-CZ" sz="1800" dirty="0" err="1">
                <a:latin typeface="Aptos"/>
              </a:rPr>
              <a:t>Distler</a:t>
            </a:r>
            <a:r>
              <a:rPr lang="cs-CZ" sz="1800" dirty="0">
                <a:latin typeface="Aptos"/>
              </a:rPr>
              <a:t> - Přírodovědná gramotnost a její rozvoj s využitím učebních úloh v chemii pro oblast ISCED2</a:t>
            </a:r>
            <a:endParaRPr lang="en-US" sz="1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Aptos"/>
              </a:rPr>
              <a:t>Blažek, R. &amp; Příhodová, S. (2016). Mezinárodní šetření PISA 2015, Národní zpráva, Přírodovědná gramotnost. Praha: Česká školní inspekce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Aptos"/>
              </a:rPr>
              <a:t>S. Janoušková, L. Hubáčková, V. </a:t>
            </a:r>
            <a:r>
              <a:rPr lang="cs-CZ" sz="1800" dirty="0" err="1">
                <a:latin typeface="Aptos"/>
              </a:rPr>
              <a:t>Pumpr</a:t>
            </a:r>
            <a:r>
              <a:rPr lang="cs-CZ" sz="1800" dirty="0">
                <a:latin typeface="Aptos"/>
              </a:rPr>
              <a:t>, J. </a:t>
            </a:r>
            <a:r>
              <a:rPr lang="cs-CZ" sz="1800" dirty="0" err="1">
                <a:latin typeface="Aptos"/>
              </a:rPr>
              <a:t>Maršák</a:t>
            </a:r>
            <a:r>
              <a:rPr lang="cs-CZ" sz="1800" dirty="0">
                <a:latin typeface="Aptos"/>
              </a:rPr>
              <a:t> - Přírodovědná gramotnost v </a:t>
            </a:r>
            <a:r>
              <a:rPr lang="cs-CZ" sz="1800" dirty="0" err="1">
                <a:latin typeface="Aptos"/>
              </a:rPr>
              <a:t>preprimárním</a:t>
            </a:r>
            <a:r>
              <a:rPr lang="cs-CZ" sz="1800" dirty="0">
                <a:latin typeface="Aptos"/>
              </a:rPr>
              <a:t> a raném období primárního vzdělávání jako prostředek zvýšení zájmu o studium přírodovědných a technických oborů, 2014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Aptos"/>
              </a:rPr>
              <a:t>S. Janoušková, V. Žák, M. Rusek - koncept přírodovědné gramotnosti v České republice: analýza a porovnání, 2019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333333"/>
                </a:solidFill>
                <a:latin typeface="Calibri"/>
                <a:cs typeface="Calibri"/>
              </a:rPr>
              <a:t>E. Hejnová: Integrovaná výuka přírodovědných předmětů na základních školách v českých zemích - minulost a současnost, 2011</a:t>
            </a:r>
            <a:endParaRPr lang="cs-CZ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rgbClr val="333333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cs-CZ" sz="1800" dirty="0">
              <a:latin typeface="Aptos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789B2-CD04-8296-02AF-89D03E20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805A-0BEB-4D1B-A7D4-19FA588A75B7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76330-87BE-DDEF-7F64-B6096F3A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DEDE7-A6B6-DFFE-A674-51C48067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51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6855AA-6ABD-D548-5FDA-9A2098F4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B853-EADC-47A4-AABE-BDE985951F09}" type="datetime1">
              <a:rPr lang="cs-CZ"/>
              <a:t>29.11.2024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27F8B9-964A-EC82-43EE-0AE12D9B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7E3F3-7B3E-38FA-04ED-FAAA6727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42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936741-A3BD-53C9-1B3B-B966659DA4E5}"/>
              </a:ext>
            </a:extLst>
          </p:cNvPr>
          <p:cNvSpPr txBox="1"/>
          <p:nvPr/>
        </p:nvSpPr>
        <p:spPr>
          <a:xfrm>
            <a:off x="881270" y="781879"/>
            <a:ext cx="10263808" cy="374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u="sng" dirty="0">
                <a:solidFill>
                  <a:srgbClr val="467886"/>
                </a:solidFill>
                <a:latin typeface="Times New Roman"/>
                <a:cs typeface="Arial"/>
                <a:hlinkClick r:id="rId2"/>
              </a:rPr>
              <a:t>https://krasnokutsk.irc.org.ua/materiali-korekcijnorozvitkovoi-roboti-dlya-ditej-z-sindrom-deficitu-uvagi-ta-giperaktivnistju-sdug-13-42-43-07-04-2020/</a:t>
            </a:r>
            <a:r>
              <a:rPr lang="cs-CZ" sz="1600" dirty="0">
                <a:latin typeface="Aptos"/>
              </a:rPr>
              <a:t>​</a:t>
            </a:r>
            <a:br>
              <a:rPr lang="cs-CZ" sz="1600" dirty="0">
                <a:latin typeface="Aptos"/>
              </a:rPr>
            </a:br>
            <a:r>
              <a:rPr lang="cs-CZ" sz="1600" u="sng" dirty="0">
                <a:solidFill>
                  <a:srgbClr val="467886"/>
                </a:solidFill>
                <a:latin typeface="Times New Roman"/>
                <a:cs typeface="Arial"/>
                <a:hlinkClick r:id="rId3"/>
              </a:rPr>
              <a:t>https://www.neklidne-deti.cz/wp-content/uploads/2018/11/aktivity_vhodne_pro_praci_s_detmi_s_adhd.pdf</a:t>
            </a:r>
            <a:r>
              <a:rPr lang="cs-CZ" sz="1600" dirty="0">
                <a:latin typeface="Aptos"/>
              </a:rPr>
              <a:t>​</a:t>
            </a:r>
            <a:br>
              <a:rPr lang="cs-CZ" sz="1600" dirty="0">
                <a:latin typeface="Aptos"/>
              </a:rPr>
            </a:br>
            <a:r>
              <a:rPr lang="cs-CZ" sz="1600" u="sng" dirty="0">
                <a:solidFill>
                  <a:srgbClr val="467886"/>
                </a:solidFill>
                <a:latin typeface="Times New Roman"/>
                <a:cs typeface="Arial"/>
                <a:hlinkClick r:id="rId4"/>
              </a:rPr>
              <a:t>https://is.muni.cz/th/n25ki/Vhodna_cviceni_pro_deti_s_hyperkinetickou_poruchou.pdf</a:t>
            </a:r>
            <a:r>
              <a:rPr lang="cs-CZ" sz="1600" dirty="0">
                <a:latin typeface="Aptos"/>
              </a:rPr>
              <a:t>​</a:t>
            </a:r>
            <a:br>
              <a:rPr lang="cs-CZ" sz="1600" dirty="0">
                <a:latin typeface="Aptos"/>
              </a:rPr>
            </a:br>
            <a:r>
              <a:rPr lang="cs-CZ" sz="1600" u="sng" dirty="0">
                <a:solidFill>
                  <a:srgbClr val="467886"/>
                </a:solidFill>
                <a:latin typeface="Times New Roman"/>
                <a:cs typeface="Arial"/>
                <a:hlinkClick r:id="rId5"/>
              </a:rPr>
              <a:t>https://www.e-mostecko.cz/zpravy/lide/161379-rozhovor-boj-proti-digitalni-demenci-a-neurovyvojovym-porucham-u-nasich-deti</a:t>
            </a:r>
            <a:r>
              <a:rPr lang="cs-CZ" sz="1600" dirty="0">
                <a:latin typeface="Aptos"/>
              </a:rPr>
              <a:t>​</a:t>
            </a:r>
            <a:br>
              <a:rPr lang="cs-CZ" sz="1600" dirty="0">
                <a:latin typeface="Aptos"/>
              </a:rPr>
            </a:br>
            <a:r>
              <a:rPr lang="cs-CZ" sz="1600" u="sng" dirty="0">
                <a:solidFill>
                  <a:srgbClr val="467886"/>
                </a:solidFill>
                <a:latin typeface="Times New Roman"/>
                <a:cs typeface="Arial"/>
                <a:hlinkClick r:id="rId6"/>
              </a:rPr>
              <a:t>https://echo24.cz/a/pUnSS/digitalni-demence-je-upadek-nasi-duse-rika-autor-bestselleru</a:t>
            </a:r>
            <a:r>
              <a:rPr lang="cs-CZ" sz="1600" dirty="0">
                <a:latin typeface="Aptos"/>
              </a:rPr>
              <a:t>​</a:t>
            </a:r>
            <a:br>
              <a:rPr lang="cs-CZ" sz="1600" dirty="0">
                <a:latin typeface="Aptos"/>
              </a:rPr>
            </a:br>
            <a:r>
              <a:rPr lang="cs-CZ" sz="1600" u="sng" dirty="0">
                <a:solidFill>
                  <a:srgbClr val="467886"/>
                </a:solidFill>
                <a:latin typeface="Times New Roman"/>
                <a:cs typeface="Arial"/>
                <a:hlinkClick r:id="rId7"/>
              </a:rPr>
              <a:t>https://cs.wikipedia.org/wiki/Digit%C3%A1ln%C3%AD_demence</a:t>
            </a:r>
            <a:r>
              <a:rPr lang="cs-CZ" sz="3600" dirty="0">
                <a:latin typeface="Aptos"/>
                <a:hlinkClick r:id="rId7"/>
              </a:rPr>
              <a:t>​</a:t>
            </a:r>
            <a:endParaRPr lang="cs-CZ" dirty="0">
              <a:latin typeface="Calisto MT" panose="020406030505050303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latin typeface="Aptos"/>
                <a:hlinkClick r:id="rId8"/>
              </a:rPr>
              <a:t>https://prohlednout.rvp.cz/zakladni-vzdelavani</a:t>
            </a:r>
            <a:r>
              <a:rPr lang="cs-CZ" dirty="0">
                <a:latin typeface="Aptos"/>
              </a:rPr>
              <a:t>  -  NPI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dirty="0" err="1">
                <a:latin typeface="Aptos"/>
              </a:rPr>
              <a:t>Tématické</a:t>
            </a:r>
            <a:r>
              <a:rPr lang="cs-CZ" dirty="0">
                <a:latin typeface="Aptos"/>
              </a:rPr>
              <a:t> plány ZŠ Hradištko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latin typeface="Aptos"/>
              </a:rPr>
              <a:t>ŠVP ZŠ Hradištko</a:t>
            </a:r>
            <a:endParaRPr lang="en-US" dirty="0">
              <a:latin typeface="Aptos"/>
            </a:endParaRPr>
          </a:p>
          <a:p>
            <a:r>
              <a:rPr lang="cs-CZ" dirty="0">
                <a:latin typeface="Calibri"/>
                <a:cs typeface="Calibri"/>
              </a:rPr>
              <a:t>Foto – P. Švábová, 2024</a:t>
            </a:r>
          </a:p>
        </p:txBody>
      </p:sp>
    </p:spTree>
    <p:extLst>
      <p:ext uri="{BB962C8B-B14F-4D97-AF65-F5344CB8AC3E}">
        <p14:creationId xmlns:p14="http://schemas.microsoft.com/office/powerpoint/2010/main" val="310248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4DDFD-0B0A-85D4-79E5-DFADBECF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latin typeface="Univers Condensed"/>
              </a:rPr>
              <a:t>Časový plán práce</a:t>
            </a:r>
            <a:endParaRPr lang="cs-CZ" sz="4400">
              <a:latin typeface="Univers Condensed"/>
            </a:endParaRPr>
          </a:p>
          <a:p>
            <a:endParaRPr lang="cs-CZ" dirty="0"/>
          </a:p>
        </p:txBody>
      </p:sp>
      <p:pic>
        <p:nvPicPr>
          <p:cNvPr id="7" name="Zástupný obsah 6" descr="Obsah obrázku text, stůl&#10;&#10;Popis se vygeneroval automaticky.">
            <a:extLst>
              <a:ext uri="{FF2B5EF4-FFF2-40B4-BE49-F238E27FC236}">
                <a16:creationId xmlns:a16="http://schemas.microsoft.com/office/drawing/2014/main" id="{188243CF-9A54-2D10-71BC-1F6CB384C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0853" y="1580198"/>
            <a:ext cx="5456616" cy="4393565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046718-DB3A-251E-CC08-CDB4D160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A0D-58E8-4850-BB3F-5B671FD818CE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F4AC11-7832-864F-B515-01B68917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A1E5E-C2C5-C0B6-88C6-53581F1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5</a:t>
            </a:fld>
            <a:endParaRPr lang="en-US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5DFDD7F-CA4D-7664-4C77-41B878A4F256}"/>
              </a:ext>
            </a:extLst>
          </p:cNvPr>
          <p:cNvSpPr/>
          <p:nvPr/>
        </p:nvSpPr>
        <p:spPr>
          <a:xfrm>
            <a:off x="6149008" y="2579203"/>
            <a:ext cx="5054599" cy="761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0FC413-09A4-9E16-F9EC-DD554F9A0A86}"/>
              </a:ext>
            </a:extLst>
          </p:cNvPr>
          <p:cNvSpPr txBox="1"/>
          <p:nvPr/>
        </p:nvSpPr>
        <p:spPr>
          <a:xfrm>
            <a:off x="6291469" y="2634422"/>
            <a:ext cx="48132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Ročník - výběr škol ve středočeském kraji, sestaven rejstřík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667ACD5A-01E1-5DF8-BF44-E83262B928F1}"/>
              </a:ext>
            </a:extLst>
          </p:cNvPr>
          <p:cNvSpPr/>
          <p:nvPr/>
        </p:nvSpPr>
        <p:spPr>
          <a:xfrm>
            <a:off x="6171095" y="3672508"/>
            <a:ext cx="5087729" cy="9166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C9787909-4D47-6FAA-4FA8-CB4A9C56B473}"/>
              </a:ext>
            </a:extLst>
          </p:cNvPr>
          <p:cNvSpPr/>
          <p:nvPr/>
        </p:nvSpPr>
        <p:spPr>
          <a:xfrm>
            <a:off x="6171095" y="4876247"/>
            <a:ext cx="5054599" cy="761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BDBD46-8320-9E1F-B0A7-7B229554D25F}"/>
              </a:ext>
            </a:extLst>
          </p:cNvPr>
          <p:cNvSpPr txBox="1"/>
          <p:nvPr/>
        </p:nvSpPr>
        <p:spPr>
          <a:xfrm>
            <a:off x="6291469" y="3672508"/>
            <a:ext cx="48132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2. Ročník - sestavení dotazníku pro ředitele i pro vyučující, rozeslání školám, velmi malá odezva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A7CBDF-C38A-C644-7F50-240A6DE04A91}"/>
              </a:ext>
            </a:extLst>
          </p:cNvPr>
          <p:cNvSpPr txBox="1"/>
          <p:nvPr/>
        </p:nvSpPr>
        <p:spPr>
          <a:xfrm>
            <a:off x="6379816" y="4876247"/>
            <a:ext cx="48132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3. Ročník - plán - předmět Zdravý životní styl - výuka</a:t>
            </a:r>
          </a:p>
        </p:txBody>
      </p:sp>
    </p:spTree>
    <p:extLst>
      <p:ext uri="{BB962C8B-B14F-4D97-AF65-F5344CB8AC3E}">
        <p14:creationId xmlns:p14="http://schemas.microsoft.com/office/powerpoint/2010/main" val="343160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FCF5D-D17B-C9FF-8FF8-654F6F65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8" y="756444"/>
            <a:ext cx="10680222" cy="13487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err="1">
                <a:latin typeface="Univers Condensed"/>
              </a:rPr>
              <a:t>Sestavení</a:t>
            </a:r>
            <a:r>
              <a:rPr lang="en-US" b="1" dirty="0">
                <a:latin typeface="Univers Condensed"/>
              </a:rPr>
              <a:t> </a:t>
            </a:r>
            <a:r>
              <a:rPr lang="en-US" b="1" err="1">
                <a:latin typeface="Univers Condensed"/>
              </a:rPr>
              <a:t>rejstříku</a:t>
            </a:r>
            <a:r>
              <a:rPr lang="en-US" b="1" dirty="0">
                <a:latin typeface="Univers Condensed"/>
              </a:rPr>
              <a:t> </a:t>
            </a:r>
            <a:r>
              <a:rPr lang="en-US" b="1" err="1">
                <a:latin typeface="Univers Condensed"/>
              </a:rPr>
              <a:t>škol</a:t>
            </a:r>
            <a:r>
              <a:rPr lang="en-US" b="1" dirty="0">
                <a:latin typeface="Univers Condensed"/>
              </a:rPr>
              <a:t> pro </a:t>
            </a:r>
            <a:r>
              <a:rPr lang="en-US" b="1" err="1">
                <a:latin typeface="Univers Condensed"/>
              </a:rPr>
              <a:t>středočeský</a:t>
            </a:r>
            <a:r>
              <a:rPr lang="en-US" b="1" dirty="0">
                <a:latin typeface="Univers Condensed"/>
              </a:rPr>
              <a:t> </a:t>
            </a:r>
            <a:r>
              <a:rPr lang="en-US" b="1" err="1">
                <a:latin typeface="Univers Condensed"/>
              </a:rPr>
              <a:t>kraj</a:t>
            </a:r>
            <a:endParaRPr lang="cs-CZ" b="1">
              <a:latin typeface="Univers Condensed"/>
            </a:endParaRPr>
          </a:p>
          <a:p>
            <a:endParaRPr lang="cs-CZ" dirty="0">
              <a:latin typeface="Univers Condensed"/>
            </a:endParaRPr>
          </a:p>
        </p:txBody>
      </p:sp>
      <p:pic>
        <p:nvPicPr>
          <p:cNvPr id="10" name="Zástupný obsah 9" descr="Obsah obrázku mapa, text, atlas, diagram&#10;&#10;Popis se vygeneroval automaticky.">
            <a:extLst>
              <a:ext uri="{FF2B5EF4-FFF2-40B4-BE49-F238E27FC236}">
                <a16:creationId xmlns:a16="http://schemas.microsoft.com/office/drawing/2014/main" id="{2E5562B8-150F-C16F-0B31-6066FE6D4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8975" y="2360597"/>
            <a:ext cx="4657233" cy="3612501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BCBF25-F6E8-6687-7AD8-E1798997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F08-A310-4528-8692-13168C0798A8}" type="datetime1">
              <a:rPr lang="cs-CZ"/>
              <a:t>29.11.2024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E1752-643A-292F-1572-D925826D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81C120-9ADF-6057-A40D-C9B26BCD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6</a:t>
            </a:fld>
            <a:endParaRPr lang="en-US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DEA8DFF7-BB0F-2C1D-04AF-611EBE79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940" y="3288249"/>
            <a:ext cx="5285960" cy="2684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err="1">
                <a:latin typeface="Aptos"/>
              </a:rPr>
              <a:t>Středočeský</a:t>
            </a:r>
            <a:r>
              <a:rPr lang="en-US" sz="2200">
                <a:latin typeface="Aptos"/>
              </a:rPr>
              <a:t> </a:t>
            </a:r>
            <a:r>
              <a:rPr lang="en-US" sz="2200" err="1">
                <a:latin typeface="Aptos"/>
              </a:rPr>
              <a:t>kraj</a:t>
            </a:r>
            <a:r>
              <a:rPr lang="en-US" sz="2200">
                <a:latin typeface="Aptos"/>
              </a:rPr>
              <a:t> - 12 </a:t>
            </a:r>
            <a:r>
              <a:rPr lang="en-US" sz="2200" err="1">
                <a:latin typeface="Aptos"/>
              </a:rPr>
              <a:t>okresů</a:t>
            </a:r>
            <a:r>
              <a:rPr lang="en-US" sz="2200">
                <a:latin typeface="Aptos"/>
              </a:rPr>
              <a:t>, 584 </a:t>
            </a:r>
            <a:r>
              <a:rPr lang="en-US" sz="2200" err="1">
                <a:latin typeface="Aptos"/>
              </a:rPr>
              <a:t>škol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ptos"/>
                <a:hlinkClick r:id="rId3"/>
              </a:rPr>
              <a:t>rejstřík škol.xlsx</a:t>
            </a:r>
            <a:endParaRPr lang="en-US" sz="2200">
              <a:latin typeface="Apto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62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5A666-61A7-8145-ABE7-6AAAFA24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Informace z rejstříku škol MŠMT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865E7-8F64-E4DF-1509-B95DC79E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807213"/>
            <a:ext cx="10680222" cy="4122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Aptos"/>
              </a:rPr>
              <a:t>Data ke dni 31.8.2023, 584 škol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</a:pPr>
            <a:endParaRPr lang="cs-CZ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ptos"/>
              </a:rPr>
              <a:t>Vybrány byly všechny školy - státní devítileté,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ptos"/>
              </a:rPr>
              <a:t>                                                           - soukromé devítileté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ptos"/>
              </a:rPr>
              <a:t>                                                           - malotřídní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</a:pPr>
            <a:endParaRPr lang="cs-CZ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Aptos"/>
              </a:rPr>
              <a:t>Výsledky</a:t>
            </a:r>
            <a:r>
              <a:rPr lang="cs-CZ" dirty="0">
                <a:latin typeface="Aptos"/>
              </a:rPr>
              <a:t>: u Prahy, zejména okresy Praha-západ a Praha-východ  mnohem více úplných devítiletých škol,</a:t>
            </a:r>
            <a:endParaRPr lang="en-US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ptos"/>
              </a:rPr>
              <a:t> se vzrůstající vzdáleností - více malotřídních (buď 1. a 2. ročník či 1.-5. ročník) a pak jedna velká devítiletá</a:t>
            </a:r>
            <a:endParaRPr lang="en-US" dirty="0">
              <a:latin typeface="Aptos"/>
            </a:endParaRPr>
          </a:p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4392CA-5527-8E73-4772-41B44AC3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7B1C-DF1E-4C4C-918A-672B674F6A1F}" type="datetime1">
              <a:rPr lang="cs-CZ"/>
              <a:t>29.11.2024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B07470-EF6C-BE28-38E8-983C76B4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B4EA5C-C064-9F6D-B94E-6F876DD1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208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C7497-CC0C-98C1-D1CB-F05EC893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Dotazník ředitele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10B53-F159-2713-8E99-F3E22496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729909"/>
            <a:ext cx="10680222" cy="4199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Pro zjištění situace ve škole - byli osloveni všichni ředitelé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Zpět  pouze 40 škol, což je 6,8 %</a:t>
            </a:r>
            <a:endParaRPr lang="en-US" sz="2800" dirty="0">
              <a:latin typeface="Aptos"/>
            </a:endParaRPr>
          </a:p>
          <a:p>
            <a:pPr>
              <a:lnSpc>
                <a:spcPct val="90000"/>
              </a:lnSpc>
            </a:pPr>
            <a:endParaRPr lang="cs-CZ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  <a:hlinkClick r:id="rId3"/>
              </a:rPr>
              <a:t>https://docs.google.com/forms/d/1v35LOOQcN9F4YxZamAbE7op-1NLulbECsLzjJ6-ppLw/edit</a:t>
            </a:r>
            <a:endParaRPr lang="cs-CZ" sz="2800" dirty="0">
              <a:latin typeface="Aptos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Význam – zjistit informace o dané škole,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ptos"/>
              </a:rPr>
              <a:t>kontakty  web na vedení škol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7255F-33D0-1EFF-9EDC-D760FA41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BF6-E777-40B2-868A-6A77C06578AB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8AF3C-327B-38FE-08A3-9D3C9C70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BC6B1-87F3-8FBD-A317-5E5EBB77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044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E81EA-87AF-6417-26B8-34C26332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35" y="922096"/>
            <a:ext cx="10691265" cy="1371030"/>
          </a:xfrm>
        </p:spPr>
        <p:txBody>
          <a:bodyPr/>
          <a:lstStyle/>
          <a:p>
            <a:r>
              <a:rPr lang="cs-CZ" b="1" dirty="0"/>
              <a:t>Výsledky - počet žáků na škole</a:t>
            </a:r>
          </a:p>
        </p:txBody>
      </p:sp>
      <p:pic>
        <p:nvPicPr>
          <p:cNvPr id="7" name="Zástupný obsah 6" descr="Obsah obrázku text, snímek obrazovky, řada/pruh, Vykreslený graf&#10;&#10;Popis se vygeneroval automaticky.">
            <a:extLst>
              <a:ext uri="{FF2B5EF4-FFF2-40B4-BE49-F238E27FC236}">
                <a16:creationId xmlns:a16="http://schemas.microsoft.com/office/drawing/2014/main" id="{B4A3A41A-CEBB-2898-A301-8A3D1337C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498" y="1608431"/>
            <a:ext cx="10480408" cy="4475392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AA9E0-D66A-7D0A-2722-7D966F49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EAEF-1202-4439-A48D-BA0D38E16402}" type="datetime1">
              <a:rPr lang="cs-CZ"/>
              <a:t>29.11.2024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C1C98B-FA84-3C2C-A94E-0FF301E6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EA58EA-1492-CF83-A788-8C24822A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38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hronicleVTI">
  <a:themeElements>
    <a:clrScheme name="ChronicleVTI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hronicleVTI">
      <a:majorFont>
        <a:latin typeface="Univers Condensed"/>
        <a:ea typeface=""/>
        <a:cs typeface=""/>
      </a:majorFont>
      <a:minorFont>
        <a:latin typeface="Calisto MT" panose="02040603050505030304"/>
        <a:ea typeface=""/>
        <a:cs typeface="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34FD3B1-53CD-4A5C-943C-C44DFF248C3E}" vid="{19A790DA-2E4D-4134-98A6-7DECB1A1B8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D26F53C3819A4CA205271252B65ECA" ma:contentTypeVersion="12" ma:contentTypeDescription="Vytvoří nový dokument" ma:contentTypeScope="" ma:versionID="d569c5a76410ee8e66408bb9f6416d08">
  <xsd:schema xmlns:xsd="http://www.w3.org/2001/XMLSchema" xmlns:xs="http://www.w3.org/2001/XMLSchema" xmlns:p="http://schemas.microsoft.com/office/2006/metadata/properties" xmlns:ns2="0365e04a-9381-41c4-a28c-4edddfc5735b" xmlns:ns3="7c65d7c8-6542-42dc-bcd8-2b8c04b1360d" targetNamespace="http://schemas.microsoft.com/office/2006/metadata/properties" ma:root="true" ma:fieldsID="404100be4016a20fd9d927191c0617d6" ns2:_="" ns3:_="">
    <xsd:import namespace="0365e04a-9381-41c4-a28c-4edddfc5735b"/>
    <xsd:import namespace="7c65d7c8-6542-42dc-bcd8-2b8c04b13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5e04a-9381-41c4-a28c-4edddfc57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881b6869-ef7c-45f0-9e23-2b7709255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5d7c8-6542-42dc-bcd8-2b8c04b13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d1bf60-803d-4beb-810d-39c4e8d895ff}" ma:internalName="TaxCatchAll" ma:showField="CatchAllData" ma:web="7c65d7c8-6542-42dc-bcd8-2b8c04b13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65d7c8-6542-42dc-bcd8-2b8c04b1360d" xsi:nil="true"/>
    <lcf76f155ced4ddcb4097134ff3c332f xmlns="0365e04a-9381-41c4-a28c-4edddfc573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888916-9451-4023-AF56-FA3945C23243}"/>
</file>

<file path=customXml/itemProps2.xml><?xml version="1.0" encoding="utf-8"?>
<ds:datastoreItem xmlns:ds="http://schemas.openxmlformats.org/officeDocument/2006/customXml" ds:itemID="{09F685DC-198B-499B-82EB-6EFA02AD8275}"/>
</file>

<file path=customXml/itemProps3.xml><?xml version="1.0" encoding="utf-8"?>
<ds:datastoreItem xmlns:ds="http://schemas.openxmlformats.org/officeDocument/2006/customXml" ds:itemID="{ED94EAB3-BB29-49FD-BCCA-3C3DF596B461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1730</Words>
  <Application>Microsoft Office PowerPoint</Application>
  <PresentationFormat>Širokoúhlá obrazovka</PresentationFormat>
  <Paragraphs>291</Paragraphs>
  <Slides>42</Slides>
  <Notes>0</Notes>
  <HiddenSlides>12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Aptos</vt:lpstr>
      <vt:lpstr>Arial</vt:lpstr>
      <vt:lpstr>Arial,Sans-Serif</vt:lpstr>
      <vt:lpstr>Calibri</vt:lpstr>
      <vt:lpstr>Calisto MT</vt:lpstr>
      <vt:lpstr>Times New Roman</vt:lpstr>
      <vt:lpstr>Univers Condensed</vt:lpstr>
      <vt:lpstr>ChronicleVTI</vt:lpstr>
      <vt:lpstr>Návrh a implementace povinně  volitelného předmětu  Přírodní vědy na ZŠ  Ing. Pavla Švábová  ZŠ Hradištko, PřF UK Školitel: Eva  Stratilová-Urválkova                                      3. ročník PGS</vt:lpstr>
      <vt:lpstr>Integrovaná výuka </vt:lpstr>
      <vt:lpstr>Výhody a nevýhody integrované výuky</vt:lpstr>
      <vt:lpstr>Integrovaná výuka v přírodních vědách - souvisí s přírodovědnou gramotností</vt:lpstr>
      <vt:lpstr>Časový plán práce </vt:lpstr>
      <vt:lpstr>Sestavení rejstříku škol pro středočeský kraj </vt:lpstr>
      <vt:lpstr>Informace z rejstříku škol MŠMT</vt:lpstr>
      <vt:lpstr>Dotazník ředitele</vt:lpstr>
      <vt:lpstr>Výsledky - počet žáků na škole</vt:lpstr>
      <vt:lpstr>Školy z dotazníku - Adresa školy</vt:lpstr>
      <vt:lpstr>Odborná učebna</vt:lpstr>
      <vt:lpstr>Zájem o integrovanou výuku</vt:lpstr>
      <vt:lpstr>Dotazník pro pedagogy</vt:lpstr>
      <vt:lpstr>Délka pedagogické praxe</vt:lpstr>
      <vt:lpstr>Kvalifikace </vt:lpstr>
      <vt:lpstr>Zájem o Podílení se na výzkumu</vt:lpstr>
      <vt:lpstr>Shrnutí dotazníku pro ředitele</vt:lpstr>
      <vt:lpstr>Shrnutí dotazníku pro vyučující</vt:lpstr>
      <vt:lpstr>Integrovaná výuka v praxi - ZŠ Hradištko</vt:lpstr>
      <vt:lpstr>Povinné IntegrovanÉ předmětY – B2 (Badatelská výuka)  Příze (přírodopis-zeměpi</vt:lpstr>
      <vt:lpstr>Prezentace aplikace PowerPoint</vt:lpstr>
      <vt:lpstr>Prezentace aplikace PowerPoint</vt:lpstr>
      <vt:lpstr>Prezentace aplikace PowerPoint</vt:lpstr>
      <vt:lpstr>Prezentace aplikace PowerPoint</vt:lpstr>
      <vt:lpstr>Integrované předměty - povinnĚ volitelné semináře - zdravý životní styl (ZŽS) </vt:lpstr>
      <vt:lpstr>Prezentace aplikace PowerPoint</vt:lpstr>
      <vt:lpstr>Prezentace aplikace PowerPoint</vt:lpstr>
      <vt:lpstr>Náplň předmětu zžs</vt:lpstr>
      <vt:lpstr>Prezentace aplikace PowerPoint</vt:lpstr>
      <vt:lpstr>Prezentace aplikace PowerPoint</vt:lpstr>
      <vt:lpstr>Prezentace aplikace PowerPoint</vt:lpstr>
      <vt:lpstr>Dotazník pro žáky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 a implementace povinně  volitelného předmětu  Přírodní vědy na ZŠ  Ing. Pavla Švábová  ZŠ Hradištko                                       3. ročník</dc:title>
  <dc:creator/>
  <cp:lastModifiedBy>Peter Šantavý</cp:lastModifiedBy>
  <cp:revision>569</cp:revision>
  <dcterms:created xsi:type="dcterms:W3CDTF">2024-10-20T18:14:29Z</dcterms:created>
  <dcterms:modified xsi:type="dcterms:W3CDTF">2024-11-29T10:14:03Z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0x0101004FD26F53C3819A4CA205271252B65ECA</vt:lpwstr>
  </property>
</Properties>
</file>