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7" r:id="rId2"/>
    <p:sldId id="271" r:id="rId3"/>
    <p:sldId id="272" r:id="rId4"/>
    <p:sldId id="259" r:id="rId5"/>
    <p:sldId id="261" r:id="rId6"/>
    <p:sldId id="264" r:id="rId7"/>
    <p:sldId id="265" r:id="rId8"/>
    <p:sldId id="260" r:id="rId9"/>
    <p:sldId id="267" r:id="rId10"/>
    <p:sldId id="262" r:id="rId11"/>
    <p:sldId id="273" r:id="rId12"/>
    <p:sldId id="274" r:id="rId13"/>
    <p:sldId id="275" r:id="rId14"/>
    <p:sldId id="276" r:id="rId15"/>
    <p:sldId id="277" r:id="rId16"/>
    <p:sldId id="279" r:id="rId17"/>
    <p:sldId id="280" r:id="rId18"/>
    <p:sldId id="278" r:id="rId19"/>
    <p:sldId id="269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5A7EA0-A5E3-4E1D-BE91-A555EC6D1B98}" v="6" dt="2024-12-04T08:36:38.8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Relationship Id="rId30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na Krejčíková" userId="8db1bf736a9edc17" providerId="LiveId" clId="{645A7EA0-A5E3-4E1D-BE91-A555EC6D1B98}"/>
    <pc:docChg chg="undo custSel addSld delSld modSld delMainMaster">
      <pc:chgData name="Alena Krejčíková" userId="8db1bf736a9edc17" providerId="LiveId" clId="{645A7EA0-A5E3-4E1D-BE91-A555EC6D1B98}" dt="2024-12-04T08:36:47.664" v="17" actId="47"/>
      <pc:docMkLst>
        <pc:docMk/>
      </pc:docMkLst>
      <pc:sldChg chg="addSp delSp modSp new del mod">
        <pc:chgData name="Alena Krejčíková" userId="8db1bf736a9edc17" providerId="LiveId" clId="{645A7EA0-A5E3-4E1D-BE91-A555EC6D1B98}" dt="2024-12-04T08:36:42.685" v="14" actId="47"/>
        <pc:sldMkLst>
          <pc:docMk/>
          <pc:sldMk cId="3719176052" sldId="256"/>
        </pc:sldMkLst>
        <pc:graphicFrameChg chg="add mod">
          <ac:chgData name="Alena Krejčíková" userId="8db1bf736a9edc17" providerId="LiveId" clId="{645A7EA0-A5E3-4E1D-BE91-A555EC6D1B98}" dt="2024-12-04T08:35:34.505" v="2"/>
          <ac:graphicFrameMkLst>
            <pc:docMk/>
            <pc:sldMk cId="3719176052" sldId="256"/>
            <ac:graphicFrameMk id="4" creationId="{3713922A-CB95-95BD-2990-879C1E74100A}"/>
          </ac:graphicFrameMkLst>
        </pc:graphicFrameChg>
        <pc:graphicFrameChg chg="add del mod">
          <ac:chgData name="Alena Krejčíková" userId="8db1bf736a9edc17" providerId="LiveId" clId="{645A7EA0-A5E3-4E1D-BE91-A555EC6D1B98}" dt="2024-12-04T08:36:06.603" v="4" actId="478"/>
          <ac:graphicFrameMkLst>
            <pc:docMk/>
            <pc:sldMk cId="3719176052" sldId="256"/>
            <ac:graphicFrameMk id="5" creationId="{05CDB19D-FCB2-572B-B252-CEE2CB0F8E19}"/>
          </ac:graphicFrameMkLst>
        </pc:graphicFrameChg>
      </pc:sldChg>
      <pc:sldChg chg="add del">
        <pc:chgData name="Alena Krejčíková" userId="8db1bf736a9edc17" providerId="LiveId" clId="{645A7EA0-A5E3-4E1D-BE91-A555EC6D1B98}" dt="2024-12-04T08:36:33.531" v="13"/>
        <pc:sldMkLst>
          <pc:docMk/>
          <pc:sldMk cId="4153804591" sldId="257"/>
        </pc:sldMkLst>
      </pc:sldChg>
      <pc:sldChg chg="modSp add del mod">
        <pc:chgData name="Alena Krejčíková" userId="8db1bf736a9edc17" providerId="LiveId" clId="{645A7EA0-A5E3-4E1D-BE91-A555EC6D1B98}" dt="2024-12-04T08:36:45.018" v="15" actId="47"/>
        <pc:sldMkLst>
          <pc:docMk/>
          <pc:sldMk cId="3068889307" sldId="258"/>
        </pc:sldMkLst>
        <pc:spChg chg="mod">
          <ac:chgData name="Alena Krejčíková" userId="8db1bf736a9edc17" providerId="LiveId" clId="{645A7EA0-A5E3-4E1D-BE91-A555EC6D1B98}" dt="2024-12-04T08:36:33.531" v="13"/>
          <ac:spMkLst>
            <pc:docMk/>
            <pc:sldMk cId="3068889307" sldId="258"/>
            <ac:spMk id="3" creationId="{658DB6F8-F1C8-F712-E2DE-407980B93598}"/>
          </ac:spMkLst>
        </pc:spChg>
      </pc:sldChg>
      <pc:sldChg chg="add del">
        <pc:chgData name="Alena Krejčíková" userId="8db1bf736a9edc17" providerId="LiveId" clId="{645A7EA0-A5E3-4E1D-BE91-A555EC6D1B98}" dt="2024-12-04T08:36:33.531" v="13"/>
        <pc:sldMkLst>
          <pc:docMk/>
          <pc:sldMk cId="722759535" sldId="259"/>
        </pc:sldMkLst>
      </pc:sldChg>
      <pc:sldChg chg="add del setBg">
        <pc:chgData name="Alena Krejčíková" userId="8db1bf736a9edc17" providerId="LiveId" clId="{645A7EA0-A5E3-4E1D-BE91-A555EC6D1B98}" dt="2024-12-04T08:36:33.531" v="13"/>
        <pc:sldMkLst>
          <pc:docMk/>
          <pc:sldMk cId="1901868835" sldId="260"/>
        </pc:sldMkLst>
      </pc:sldChg>
      <pc:sldChg chg="add del">
        <pc:chgData name="Alena Krejčíková" userId="8db1bf736a9edc17" providerId="LiveId" clId="{645A7EA0-A5E3-4E1D-BE91-A555EC6D1B98}" dt="2024-12-04T08:36:33.531" v="13"/>
        <pc:sldMkLst>
          <pc:docMk/>
          <pc:sldMk cId="2934993564" sldId="261"/>
        </pc:sldMkLst>
      </pc:sldChg>
      <pc:sldChg chg="add del">
        <pc:chgData name="Alena Krejčíková" userId="8db1bf736a9edc17" providerId="LiveId" clId="{645A7EA0-A5E3-4E1D-BE91-A555EC6D1B98}" dt="2024-12-04T08:36:33.531" v="13"/>
        <pc:sldMkLst>
          <pc:docMk/>
          <pc:sldMk cId="3314703193" sldId="262"/>
        </pc:sldMkLst>
      </pc:sldChg>
      <pc:sldChg chg="add del">
        <pc:chgData name="Alena Krejčíková" userId="8db1bf736a9edc17" providerId="LiveId" clId="{645A7EA0-A5E3-4E1D-BE91-A555EC6D1B98}" dt="2024-12-04T08:36:33.531" v="13"/>
        <pc:sldMkLst>
          <pc:docMk/>
          <pc:sldMk cId="1790821960" sldId="264"/>
        </pc:sldMkLst>
      </pc:sldChg>
      <pc:sldChg chg="add del">
        <pc:chgData name="Alena Krejčíková" userId="8db1bf736a9edc17" providerId="LiveId" clId="{645A7EA0-A5E3-4E1D-BE91-A555EC6D1B98}" dt="2024-12-04T08:36:33.531" v="13"/>
        <pc:sldMkLst>
          <pc:docMk/>
          <pc:sldMk cId="1434023391" sldId="265"/>
        </pc:sldMkLst>
      </pc:sldChg>
      <pc:sldChg chg="add del">
        <pc:chgData name="Alena Krejčíková" userId="8db1bf736a9edc17" providerId="LiveId" clId="{645A7EA0-A5E3-4E1D-BE91-A555EC6D1B98}" dt="2024-12-04T08:36:47.664" v="17" actId="47"/>
        <pc:sldMkLst>
          <pc:docMk/>
          <pc:sldMk cId="2650109073" sldId="266"/>
        </pc:sldMkLst>
      </pc:sldChg>
      <pc:sldChg chg="add del">
        <pc:chgData name="Alena Krejčíková" userId="8db1bf736a9edc17" providerId="LiveId" clId="{645A7EA0-A5E3-4E1D-BE91-A555EC6D1B98}" dt="2024-12-04T08:36:33.531" v="13"/>
        <pc:sldMkLst>
          <pc:docMk/>
          <pc:sldMk cId="1994620838" sldId="267"/>
        </pc:sldMkLst>
      </pc:sldChg>
      <pc:sldChg chg="add del">
        <pc:chgData name="Alena Krejčíková" userId="8db1bf736a9edc17" providerId="LiveId" clId="{645A7EA0-A5E3-4E1D-BE91-A555EC6D1B98}" dt="2024-12-04T08:36:33.531" v="13"/>
        <pc:sldMkLst>
          <pc:docMk/>
          <pc:sldMk cId="1702443459" sldId="269"/>
        </pc:sldMkLst>
      </pc:sldChg>
      <pc:sldChg chg="add del setBg">
        <pc:chgData name="Alena Krejčíková" userId="8db1bf736a9edc17" providerId="LiveId" clId="{645A7EA0-A5E3-4E1D-BE91-A555EC6D1B98}" dt="2024-12-04T08:36:46.433" v="16" actId="47"/>
        <pc:sldMkLst>
          <pc:docMk/>
          <pc:sldMk cId="3268932723" sldId="270"/>
        </pc:sldMkLst>
      </pc:sldChg>
      <pc:sldChg chg="modSp add del mod">
        <pc:chgData name="Alena Krejčíková" userId="8db1bf736a9edc17" providerId="LiveId" clId="{645A7EA0-A5E3-4E1D-BE91-A555EC6D1B98}" dt="2024-12-04T08:36:33.531" v="13"/>
        <pc:sldMkLst>
          <pc:docMk/>
          <pc:sldMk cId="2517564987" sldId="271"/>
        </pc:sldMkLst>
        <pc:spChg chg="mod">
          <ac:chgData name="Alena Krejčíková" userId="8db1bf736a9edc17" providerId="LiveId" clId="{645A7EA0-A5E3-4E1D-BE91-A555EC6D1B98}" dt="2024-12-04T08:36:33.531" v="13"/>
          <ac:spMkLst>
            <pc:docMk/>
            <pc:sldMk cId="2517564987" sldId="271"/>
            <ac:spMk id="3" creationId="{FF92B923-8C0B-E664-43A4-7A37114AC4EE}"/>
          </ac:spMkLst>
        </pc:spChg>
      </pc:sldChg>
      <pc:sldChg chg="add del">
        <pc:chgData name="Alena Krejčíková" userId="8db1bf736a9edc17" providerId="LiveId" clId="{645A7EA0-A5E3-4E1D-BE91-A555EC6D1B98}" dt="2024-12-04T08:36:33.531" v="13"/>
        <pc:sldMkLst>
          <pc:docMk/>
          <pc:sldMk cId="4198263151" sldId="272"/>
        </pc:sldMkLst>
      </pc:sldChg>
      <pc:sldChg chg="add del">
        <pc:chgData name="Alena Krejčíková" userId="8db1bf736a9edc17" providerId="LiveId" clId="{645A7EA0-A5E3-4E1D-BE91-A555EC6D1B98}" dt="2024-12-04T08:36:33.531" v="13"/>
        <pc:sldMkLst>
          <pc:docMk/>
          <pc:sldMk cId="3353575528" sldId="273"/>
        </pc:sldMkLst>
      </pc:sldChg>
      <pc:sldChg chg="add del">
        <pc:chgData name="Alena Krejčíková" userId="8db1bf736a9edc17" providerId="LiveId" clId="{645A7EA0-A5E3-4E1D-BE91-A555EC6D1B98}" dt="2024-12-04T08:36:33.531" v="13"/>
        <pc:sldMkLst>
          <pc:docMk/>
          <pc:sldMk cId="2683483403" sldId="274"/>
        </pc:sldMkLst>
      </pc:sldChg>
      <pc:sldChg chg="modSp add del mod">
        <pc:chgData name="Alena Krejčíková" userId="8db1bf736a9edc17" providerId="LiveId" clId="{645A7EA0-A5E3-4E1D-BE91-A555EC6D1B98}" dt="2024-12-04T08:36:33.531" v="13"/>
        <pc:sldMkLst>
          <pc:docMk/>
          <pc:sldMk cId="3394268763" sldId="275"/>
        </pc:sldMkLst>
        <pc:spChg chg="mod">
          <ac:chgData name="Alena Krejčíková" userId="8db1bf736a9edc17" providerId="LiveId" clId="{645A7EA0-A5E3-4E1D-BE91-A555EC6D1B98}" dt="2024-12-04T08:36:33.531" v="13"/>
          <ac:spMkLst>
            <pc:docMk/>
            <pc:sldMk cId="3394268763" sldId="275"/>
            <ac:spMk id="3" creationId="{5516582E-A5A3-B96C-7727-62889C0AE885}"/>
          </ac:spMkLst>
        </pc:spChg>
      </pc:sldChg>
      <pc:sldChg chg="modSp add del mod">
        <pc:chgData name="Alena Krejčíková" userId="8db1bf736a9edc17" providerId="LiveId" clId="{645A7EA0-A5E3-4E1D-BE91-A555EC6D1B98}" dt="2024-12-04T08:36:33.531" v="13"/>
        <pc:sldMkLst>
          <pc:docMk/>
          <pc:sldMk cId="3265760349" sldId="276"/>
        </pc:sldMkLst>
        <pc:spChg chg="mod">
          <ac:chgData name="Alena Krejčíková" userId="8db1bf736a9edc17" providerId="LiveId" clId="{645A7EA0-A5E3-4E1D-BE91-A555EC6D1B98}" dt="2024-12-04T08:36:33.531" v="13"/>
          <ac:spMkLst>
            <pc:docMk/>
            <pc:sldMk cId="3265760349" sldId="276"/>
            <ac:spMk id="3" creationId="{E374274E-38C3-CE9B-8A40-905CB54CB783}"/>
          </ac:spMkLst>
        </pc:spChg>
      </pc:sldChg>
      <pc:sldChg chg="add del">
        <pc:chgData name="Alena Krejčíková" userId="8db1bf736a9edc17" providerId="LiveId" clId="{645A7EA0-A5E3-4E1D-BE91-A555EC6D1B98}" dt="2024-12-04T08:36:33.531" v="13"/>
        <pc:sldMkLst>
          <pc:docMk/>
          <pc:sldMk cId="2525585051" sldId="277"/>
        </pc:sldMkLst>
      </pc:sldChg>
      <pc:sldChg chg="modSp add del mod">
        <pc:chgData name="Alena Krejčíková" userId="8db1bf736a9edc17" providerId="LiveId" clId="{645A7EA0-A5E3-4E1D-BE91-A555EC6D1B98}" dt="2024-12-04T08:36:33.531" v="13"/>
        <pc:sldMkLst>
          <pc:docMk/>
          <pc:sldMk cId="3031055467" sldId="278"/>
        </pc:sldMkLst>
        <pc:spChg chg="mod">
          <ac:chgData name="Alena Krejčíková" userId="8db1bf736a9edc17" providerId="LiveId" clId="{645A7EA0-A5E3-4E1D-BE91-A555EC6D1B98}" dt="2024-12-04T08:36:33.531" v="13"/>
          <ac:spMkLst>
            <pc:docMk/>
            <pc:sldMk cId="3031055467" sldId="278"/>
            <ac:spMk id="3" creationId="{B702B356-5717-C4FC-0EB7-D072990C5276}"/>
          </ac:spMkLst>
        </pc:spChg>
      </pc:sldChg>
      <pc:sldChg chg="modSp add del mod">
        <pc:chgData name="Alena Krejčíková" userId="8db1bf736a9edc17" providerId="LiveId" clId="{645A7EA0-A5E3-4E1D-BE91-A555EC6D1B98}" dt="2024-12-04T08:36:33.531" v="13"/>
        <pc:sldMkLst>
          <pc:docMk/>
          <pc:sldMk cId="2168237726" sldId="279"/>
        </pc:sldMkLst>
        <pc:spChg chg="mod">
          <ac:chgData name="Alena Krejčíková" userId="8db1bf736a9edc17" providerId="LiveId" clId="{645A7EA0-A5E3-4E1D-BE91-A555EC6D1B98}" dt="2024-12-04T08:36:33.531" v="13"/>
          <ac:spMkLst>
            <pc:docMk/>
            <pc:sldMk cId="2168237726" sldId="279"/>
            <ac:spMk id="3" creationId="{0A5964D6-70C5-CA2E-4037-5994BF5A7773}"/>
          </ac:spMkLst>
        </pc:spChg>
      </pc:sldChg>
      <pc:sldChg chg="add del">
        <pc:chgData name="Alena Krejčíková" userId="8db1bf736a9edc17" providerId="LiveId" clId="{645A7EA0-A5E3-4E1D-BE91-A555EC6D1B98}" dt="2024-12-04T08:36:33.531" v="13"/>
        <pc:sldMkLst>
          <pc:docMk/>
          <pc:sldMk cId="253953859" sldId="280"/>
        </pc:sldMkLst>
      </pc:sldChg>
      <pc:sldMasterChg chg="del delSldLayout">
        <pc:chgData name="Alena Krejčíková" userId="8db1bf736a9edc17" providerId="LiveId" clId="{645A7EA0-A5E3-4E1D-BE91-A555EC6D1B98}" dt="2024-12-04T08:36:42.685" v="14" actId="47"/>
        <pc:sldMasterMkLst>
          <pc:docMk/>
          <pc:sldMasterMk cId="1144018612" sldId="2147483648"/>
        </pc:sldMasterMkLst>
        <pc:sldLayoutChg chg="del">
          <pc:chgData name="Alena Krejčíková" userId="8db1bf736a9edc17" providerId="LiveId" clId="{645A7EA0-A5E3-4E1D-BE91-A555EC6D1B98}" dt="2024-12-04T08:36:42.685" v="14" actId="47"/>
          <pc:sldLayoutMkLst>
            <pc:docMk/>
            <pc:sldMasterMk cId="1144018612" sldId="2147483648"/>
            <pc:sldLayoutMk cId="2362003660" sldId="2147483649"/>
          </pc:sldLayoutMkLst>
        </pc:sldLayoutChg>
        <pc:sldLayoutChg chg="del">
          <pc:chgData name="Alena Krejčíková" userId="8db1bf736a9edc17" providerId="LiveId" clId="{645A7EA0-A5E3-4E1D-BE91-A555EC6D1B98}" dt="2024-12-04T08:36:42.685" v="14" actId="47"/>
          <pc:sldLayoutMkLst>
            <pc:docMk/>
            <pc:sldMasterMk cId="1144018612" sldId="2147483648"/>
            <pc:sldLayoutMk cId="3211411286" sldId="2147483650"/>
          </pc:sldLayoutMkLst>
        </pc:sldLayoutChg>
        <pc:sldLayoutChg chg="del">
          <pc:chgData name="Alena Krejčíková" userId="8db1bf736a9edc17" providerId="LiveId" clId="{645A7EA0-A5E3-4E1D-BE91-A555EC6D1B98}" dt="2024-12-04T08:36:42.685" v="14" actId="47"/>
          <pc:sldLayoutMkLst>
            <pc:docMk/>
            <pc:sldMasterMk cId="1144018612" sldId="2147483648"/>
            <pc:sldLayoutMk cId="4086750846" sldId="2147483651"/>
          </pc:sldLayoutMkLst>
        </pc:sldLayoutChg>
        <pc:sldLayoutChg chg="del">
          <pc:chgData name="Alena Krejčíková" userId="8db1bf736a9edc17" providerId="LiveId" clId="{645A7EA0-A5E3-4E1D-BE91-A555EC6D1B98}" dt="2024-12-04T08:36:42.685" v="14" actId="47"/>
          <pc:sldLayoutMkLst>
            <pc:docMk/>
            <pc:sldMasterMk cId="1144018612" sldId="2147483648"/>
            <pc:sldLayoutMk cId="159106828" sldId="2147483652"/>
          </pc:sldLayoutMkLst>
        </pc:sldLayoutChg>
        <pc:sldLayoutChg chg="del">
          <pc:chgData name="Alena Krejčíková" userId="8db1bf736a9edc17" providerId="LiveId" clId="{645A7EA0-A5E3-4E1D-BE91-A555EC6D1B98}" dt="2024-12-04T08:36:42.685" v="14" actId="47"/>
          <pc:sldLayoutMkLst>
            <pc:docMk/>
            <pc:sldMasterMk cId="1144018612" sldId="2147483648"/>
            <pc:sldLayoutMk cId="1743591246" sldId="2147483653"/>
          </pc:sldLayoutMkLst>
        </pc:sldLayoutChg>
        <pc:sldLayoutChg chg="del">
          <pc:chgData name="Alena Krejčíková" userId="8db1bf736a9edc17" providerId="LiveId" clId="{645A7EA0-A5E3-4E1D-BE91-A555EC6D1B98}" dt="2024-12-04T08:36:42.685" v="14" actId="47"/>
          <pc:sldLayoutMkLst>
            <pc:docMk/>
            <pc:sldMasterMk cId="1144018612" sldId="2147483648"/>
            <pc:sldLayoutMk cId="635316509" sldId="2147483654"/>
          </pc:sldLayoutMkLst>
        </pc:sldLayoutChg>
        <pc:sldLayoutChg chg="del">
          <pc:chgData name="Alena Krejčíková" userId="8db1bf736a9edc17" providerId="LiveId" clId="{645A7EA0-A5E3-4E1D-BE91-A555EC6D1B98}" dt="2024-12-04T08:36:42.685" v="14" actId="47"/>
          <pc:sldLayoutMkLst>
            <pc:docMk/>
            <pc:sldMasterMk cId="1144018612" sldId="2147483648"/>
            <pc:sldLayoutMk cId="1080015872" sldId="2147483655"/>
          </pc:sldLayoutMkLst>
        </pc:sldLayoutChg>
        <pc:sldLayoutChg chg="del">
          <pc:chgData name="Alena Krejčíková" userId="8db1bf736a9edc17" providerId="LiveId" clId="{645A7EA0-A5E3-4E1D-BE91-A555EC6D1B98}" dt="2024-12-04T08:36:42.685" v="14" actId="47"/>
          <pc:sldLayoutMkLst>
            <pc:docMk/>
            <pc:sldMasterMk cId="1144018612" sldId="2147483648"/>
            <pc:sldLayoutMk cId="3102854611" sldId="2147483656"/>
          </pc:sldLayoutMkLst>
        </pc:sldLayoutChg>
        <pc:sldLayoutChg chg="del">
          <pc:chgData name="Alena Krejčíková" userId="8db1bf736a9edc17" providerId="LiveId" clId="{645A7EA0-A5E3-4E1D-BE91-A555EC6D1B98}" dt="2024-12-04T08:36:42.685" v="14" actId="47"/>
          <pc:sldLayoutMkLst>
            <pc:docMk/>
            <pc:sldMasterMk cId="1144018612" sldId="2147483648"/>
            <pc:sldLayoutMk cId="595410636" sldId="2147483657"/>
          </pc:sldLayoutMkLst>
        </pc:sldLayoutChg>
        <pc:sldLayoutChg chg="del">
          <pc:chgData name="Alena Krejčíková" userId="8db1bf736a9edc17" providerId="LiveId" clId="{645A7EA0-A5E3-4E1D-BE91-A555EC6D1B98}" dt="2024-12-04T08:36:42.685" v="14" actId="47"/>
          <pc:sldLayoutMkLst>
            <pc:docMk/>
            <pc:sldMasterMk cId="1144018612" sldId="2147483648"/>
            <pc:sldLayoutMk cId="1649296628" sldId="2147483658"/>
          </pc:sldLayoutMkLst>
        </pc:sldLayoutChg>
        <pc:sldLayoutChg chg="del">
          <pc:chgData name="Alena Krejčíková" userId="8db1bf736a9edc17" providerId="LiveId" clId="{645A7EA0-A5E3-4E1D-BE91-A555EC6D1B98}" dt="2024-12-04T08:36:42.685" v="14" actId="47"/>
          <pc:sldLayoutMkLst>
            <pc:docMk/>
            <pc:sldMasterMk cId="1144018612" sldId="2147483648"/>
            <pc:sldLayoutMk cId="3321884250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56F0EB-E45B-4C35-B6DB-33A50D46A69B}" type="datetimeFigureOut">
              <a:rPr lang="cs-CZ" smtClean="0"/>
              <a:t>04.12.2024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4EA1AD-90E9-4A2E-BF91-D0BE4BD395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169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Zaměřují se na procesy, které probíhají při učení a výuce, a na to, jak mohou být transformovány tak, aby podporovaly hlubší porozumění, efektivní osvojování znalostí a aplikaci poznatků</a:t>
            </a:r>
          </a:p>
        </p:txBody>
      </p:sp>
    </p:spTree>
    <p:extLst>
      <p:ext uri="{BB962C8B-B14F-4D97-AF65-F5344CB8AC3E}">
        <p14:creationId xmlns:p14="http://schemas.microsoft.com/office/powerpoint/2010/main" val="3164462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první skupina v zimním semestru 20/21; druhá skupina 21/22</a:t>
            </a:r>
          </a:p>
        </p:txBody>
      </p:sp>
    </p:spTree>
    <p:extLst>
      <p:ext uri="{BB962C8B-B14F-4D97-AF65-F5344CB8AC3E}">
        <p14:creationId xmlns:p14="http://schemas.microsoft.com/office/powerpoint/2010/main" val="27500841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1. skupina 20/21; 2. skupina 21/22</a:t>
            </a:r>
          </a:p>
        </p:txBody>
      </p:sp>
    </p:spTree>
    <p:extLst>
      <p:ext uri="{BB962C8B-B14F-4D97-AF65-F5344CB8AC3E}">
        <p14:creationId xmlns:p14="http://schemas.microsoft.com/office/powerpoint/2010/main" val="6184433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1.skupina 23/24 2. skupina 24/25</a:t>
            </a:r>
          </a:p>
        </p:txBody>
      </p:sp>
    </p:spTree>
    <p:extLst>
      <p:ext uri="{BB962C8B-B14F-4D97-AF65-F5344CB8AC3E}">
        <p14:creationId xmlns:p14="http://schemas.microsoft.com/office/powerpoint/2010/main" val="3088593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5CAF0-8858-4266-8D00-AEA13774A1D8}" type="datetime1">
              <a:rPr lang="cs-CZ" smtClean="0"/>
              <a:t>04.12.2024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8A84276C-3614-420B-8C7F-C7ED59049031}" type="slidenum">
              <a:rPr lang="cs-CZ" smtClean="0"/>
              <a:t>‹#›</a:t>
            </a:fld>
            <a:endParaRPr lang="cs-CZ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8820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A349D-7358-4DEA-857E-72168707024A}" type="datetime1">
              <a:rPr lang="cs-CZ" smtClean="0"/>
              <a:t>04.12.2024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4276C-3614-420B-8C7F-C7ED59049031}" type="slidenum">
              <a:rPr lang="cs-CZ" smtClean="0"/>
              <a:t>‹#›</a:t>
            </a:fld>
            <a:endParaRPr lang="cs-CZ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87671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3BD79-FD90-4900-9700-143EDF164A28}" type="datetime1">
              <a:rPr lang="cs-CZ" smtClean="0"/>
              <a:t>04.12.2024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4276C-3614-420B-8C7F-C7ED59049031}" type="slidenum">
              <a:rPr lang="cs-CZ" smtClean="0"/>
              <a:t>‹#›</a:t>
            </a:fld>
            <a:endParaRPr lang="cs-CZ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2259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3F235AC3-338F-4CFD-B361-0D36B7A4F4F7}" type="datetime1">
              <a:rPr lang="cs-CZ" smtClean="0"/>
              <a:t>04.12.2024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4276C-3614-420B-8C7F-C7ED59049031}" type="slidenum">
              <a:rPr lang="cs-CZ" smtClean="0"/>
              <a:t>‹#›</a:t>
            </a:fld>
            <a:endParaRPr lang="cs-CZ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0867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6D15C-A6C8-47C1-AB92-1411691D3215}" type="datetime1">
              <a:rPr lang="cs-CZ" smtClean="0"/>
              <a:t>04.12.2024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4276C-3614-420B-8C7F-C7ED59049031}" type="slidenum">
              <a:rPr lang="cs-CZ" smtClean="0"/>
              <a:t>‹#›</a:t>
            </a:fld>
            <a:endParaRPr lang="cs-CZ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71535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9789C-CF1A-4423-97D2-75D6A5E6DD00}" type="datetime1">
              <a:rPr lang="cs-CZ" smtClean="0"/>
              <a:t>04.12.2024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4276C-3614-420B-8C7F-C7ED59049031}" type="slidenum">
              <a:rPr lang="cs-CZ" smtClean="0"/>
              <a:t>‹#›</a:t>
            </a:fld>
            <a:endParaRPr lang="cs-CZ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241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ABC8E-8AE4-4090-B191-69B2EF442CBF}" type="datetime1">
              <a:rPr lang="cs-CZ" smtClean="0"/>
              <a:t>04.12.2024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4276C-3614-420B-8C7F-C7ED59049031}" type="slidenum">
              <a:rPr lang="cs-CZ" smtClean="0"/>
              <a:t>‹#›</a:t>
            </a:fld>
            <a:endParaRPr lang="cs-CZ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36391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B050-12E4-49A4-AC63-1C60F4AED4C8}" type="datetime1">
              <a:rPr lang="cs-CZ" smtClean="0"/>
              <a:t>04.12.2024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4276C-3614-420B-8C7F-C7ED59049031}" type="slidenum">
              <a:rPr lang="cs-CZ" smtClean="0"/>
              <a:t>‹#›</a:t>
            </a:fld>
            <a:endParaRPr lang="cs-CZ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92461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CA2D6-FC2E-4EAC-A6DD-E41EC7A12BB6}" type="datetime1">
              <a:rPr lang="cs-CZ" smtClean="0"/>
              <a:t>04.12.2024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4276C-3614-420B-8C7F-C7ED590490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720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FE658-640D-49D6-A18A-1CD1B6E96C88}" type="datetime1">
              <a:rPr lang="cs-CZ" smtClean="0"/>
              <a:t>04.12.2024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4276C-3614-420B-8C7F-C7ED59049031}" type="slidenum">
              <a:rPr lang="cs-CZ" smtClean="0"/>
              <a:t>‹#›</a:t>
            </a:fld>
            <a:endParaRPr lang="cs-CZ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596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576BA1E8-57C7-4771-A944-1D8442FC60F6}" type="datetime1">
              <a:rPr lang="cs-CZ" smtClean="0"/>
              <a:t>04.12.2024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8A84276C-3614-420B-8C7F-C7ED59049031}" type="slidenum">
              <a:rPr lang="cs-CZ" smtClean="0"/>
              <a:t>‹#›</a:t>
            </a:fld>
            <a:endParaRPr lang="cs-CZ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9922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DF469-A53E-4B07-B518-F90A4EAD7763}" type="datetime1">
              <a:rPr lang="cs-CZ" smtClean="0"/>
              <a:t>04.12.2024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A84276C-3614-420B-8C7F-C7ED590490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520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2D51AF-D9FB-17A1-16B4-54D5BB0BB4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8403" y="1481460"/>
            <a:ext cx="8637073" cy="2618554"/>
          </a:xfrm>
        </p:spPr>
        <p:txBody>
          <a:bodyPr>
            <a:normAutofit fontScale="90000"/>
          </a:bodyPr>
          <a:lstStyle/>
          <a:p>
            <a:r>
              <a:rPr lang="cs-CZ" sz="4400" dirty="0"/>
              <a:t>Optimalizace výukového experimentu v organické chemii</a:t>
            </a:r>
            <a:br>
              <a:rPr lang="cs-CZ" sz="4400" dirty="0"/>
            </a:br>
            <a:br>
              <a:rPr lang="cs-CZ" b="1" dirty="0"/>
            </a:br>
            <a:r>
              <a:rPr lang="cs-CZ" dirty="0"/>
              <a:t>TASC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0F3B556-62DA-FB8D-CA98-28D2B6AA95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404" y="4305445"/>
            <a:ext cx="8637072" cy="1071095"/>
          </a:xfrm>
        </p:spPr>
        <p:txBody>
          <a:bodyPr/>
          <a:lstStyle/>
          <a:p>
            <a:r>
              <a:rPr lang="cs-CZ" b="1" dirty="0" err="1"/>
              <a:t>T</a:t>
            </a:r>
            <a:r>
              <a:rPr lang="cs-CZ" dirty="0" err="1"/>
              <a:t>hinking</a:t>
            </a:r>
            <a:r>
              <a:rPr lang="cs-CZ" dirty="0"/>
              <a:t> </a:t>
            </a:r>
            <a:r>
              <a:rPr lang="cs-CZ" b="1" dirty="0" err="1"/>
              <a:t>A</a:t>
            </a:r>
            <a:r>
              <a:rPr lang="cs-CZ" dirty="0" err="1"/>
              <a:t>ctively</a:t>
            </a:r>
            <a:r>
              <a:rPr lang="cs-CZ" dirty="0"/>
              <a:t> in a </a:t>
            </a:r>
            <a:r>
              <a:rPr lang="cs-CZ" b="1" dirty="0" err="1"/>
              <a:t>S</a:t>
            </a:r>
            <a:r>
              <a:rPr lang="cs-CZ" dirty="0" err="1"/>
              <a:t>ocial</a:t>
            </a:r>
            <a:r>
              <a:rPr lang="cs-CZ" dirty="0"/>
              <a:t> </a:t>
            </a:r>
            <a:r>
              <a:rPr lang="cs-CZ" b="1" dirty="0" err="1"/>
              <a:t>C</a:t>
            </a:r>
            <a:r>
              <a:rPr lang="cs-CZ" dirty="0" err="1"/>
              <a:t>ontext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BB7B7B9-CA65-7156-B1E0-90E6C928BCB7}"/>
              </a:ext>
            </a:extLst>
          </p:cNvPr>
          <p:cNvSpPr txBox="1"/>
          <p:nvPr/>
        </p:nvSpPr>
        <p:spPr>
          <a:xfrm>
            <a:off x="7441324" y="5051819"/>
            <a:ext cx="50008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Mgr. Alena Šrámová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sramova.alca@gmail.com</a:t>
            </a:r>
          </a:p>
        </p:txBody>
      </p:sp>
    </p:spTree>
    <p:extLst>
      <p:ext uri="{BB962C8B-B14F-4D97-AF65-F5344CB8AC3E}">
        <p14:creationId xmlns:p14="http://schemas.microsoft.com/office/powerpoint/2010/main" val="41538045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8EE81E-71C0-4DB8-34E6-0B6142FF1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přínos 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007AE9-91D0-FDCE-1B2C-8951A04A0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740513"/>
            <a:ext cx="9603275" cy="3725832"/>
          </a:xfrm>
        </p:spPr>
        <p:txBody>
          <a:bodyPr>
            <a:normAutofit/>
          </a:bodyPr>
          <a:lstStyle/>
          <a:p>
            <a:r>
              <a:rPr lang="cs-CZ" sz="2200" dirty="0"/>
              <a:t>rozvoj všech klíčových kompetencí žáka</a:t>
            </a:r>
          </a:p>
          <a:p>
            <a:pPr lvl="1"/>
            <a:r>
              <a:rPr lang="cs-CZ" sz="2000" dirty="0"/>
              <a:t>komunikace a spolupráce</a:t>
            </a:r>
          </a:p>
          <a:p>
            <a:pPr lvl="1"/>
            <a:r>
              <a:rPr lang="cs-CZ" sz="2000" dirty="0"/>
              <a:t>schopnost učit se a myslet</a:t>
            </a:r>
          </a:p>
          <a:p>
            <a:pPr lvl="1"/>
            <a:r>
              <a:rPr lang="cs-CZ" sz="2000" dirty="0"/>
              <a:t>samostatnost a výkonnost</a:t>
            </a:r>
          </a:p>
          <a:p>
            <a:pPr lvl="1"/>
            <a:r>
              <a:rPr lang="cs-CZ" sz="2000" dirty="0"/>
              <a:t>schopnost nést odpovědnost</a:t>
            </a:r>
          </a:p>
          <a:p>
            <a:pPr lvl="1"/>
            <a:r>
              <a:rPr lang="cs-CZ" sz="2000" dirty="0"/>
              <a:t>kreativita a schopnost řešit problémy</a:t>
            </a:r>
          </a:p>
          <a:p>
            <a:pPr lvl="1"/>
            <a:r>
              <a:rPr lang="cs-CZ" sz="2000" dirty="0"/>
              <a:t>sebehodnocení, seberegulace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4703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07CF70-F579-A837-2997-23095CA8B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výzkumné otázka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7A2156-896D-6551-47C1-C17623E2C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591733"/>
            <a:ext cx="9603275" cy="38746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dirty="0"/>
              <a:t>Zvyšuje TASC </a:t>
            </a:r>
            <a:r>
              <a:rPr lang="cs-CZ" sz="2200" dirty="0">
                <a:solidFill>
                  <a:srgbClr val="00B0F0"/>
                </a:solidFill>
              </a:rPr>
              <a:t>efektivitu</a:t>
            </a:r>
            <a:r>
              <a:rPr lang="cs-CZ" sz="2200" dirty="0"/>
              <a:t> vyučovacího procesu? 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dirty="0"/>
              <a:t>Co „vše“ je chápáno jako </a:t>
            </a:r>
            <a:r>
              <a:rPr lang="cs-CZ" sz="2200" dirty="0">
                <a:solidFill>
                  <a:srgbClr val="00B0F0"/>
                </a:solidFill>
              </a:rPr>
              <a:t>efektivita</a:t>
            </a:r>
            <a:r>
              <a:rPr lang="cs-CZ" sz="2200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200" dirty="0"/>
              <a:t>Jak TASC přispívá k motivaci studentů ve výuce organické chemie?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200" dirty="0"/>
              <a:t>Projevuje se vliv TASC při naplňování principů </a:t>
            </a:r>
            <a:r>
              <a:rPr lang="cs-CZ" sz="2200" dirty="0" err="1"/>
              <a:t>psycho-didaktické</a:t>
            </a:r>
            <a:r>
              <a:rPr lang="cs-CZ" sz="2200" dirty="0"/>
              <a:t> a kognitivní transformace obsahu učiva organické chemie?</a:t>
            </a:r>
          </a:p>
        </p:txBody>
      </p:sp>
    </p:spTree>
    <p:extLst>
      <p:ext uri="{BB962C8B-B14F-4D97-AF65-F5344CB8AC3E}">
        <p14:creationId xmlns:p14="http://schemas.microsoft.com/office/powerpoint/2010/main" val="3353575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A722C9-D000-B1A4-FBCE-D14D404C8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formulace hypotézy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FC615F-F20C-5C89-DD63-E1E1FEA72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171769"/>
            <a:ext cx="10579130" cy="3294576"/>
          </a:xfrm>
        </p:spPr>
        <p:txBody>
          <a:bodyPr/>
          <a:lstStyle/>
          <a:p>
            <a:pPr marL="0" indent="0">
              <a:buNone/>
            </a:pPr>
            <a:r>
              <a:rPr lang="cs-CZ" sz="2200" dirty="0"/>
              <a:t>Laboratorní úlohy koncipované na principech metody TASC zvyšují </a:t>
            </a:r>
            <a:r>
              <a:rPr lang="cs-CZ" sz="2200" dirty="0">
                <a:solidFill>
                  <a:schemeClr val="accent2"/>
                </a:solidFill>
              </a:rPr>
              <a:t>efektivitu</a:t>
            </a:r>
            <a:r>
              <a:rPr lang="cs-CZ" sz="2200" dirty="0"/>
              <a:t> </a:t>
            </a:r>
          </a:p>
          <a:p>
            <a:pPr marL="0" indent="0">
              <a:buNone/>
            </a:pPr>
            <a:r>
              <a:rPr lang="cs-CZ" sz="2200" dirty="0"/>
              <a:t>výuky tím, že </a:t>
            </a:r>
            <a:r>
              <a:rPr lang="cs-CZ" sz="2200" dirty="0">
                <a:solidFill>
                  <a:srgbClr val="C00000"/>
                </a:solidFill>
              </a:rPr>
              <a:t>zvyšují zájem </a:t>
            </a:r>
            <a:r>
              <a:rPr lang="cs-CZ" sz="2200" dirty="0"/>
              <a:t>studentů o vyučovanou tematiku a podporují</a:t>
            </a:r>
          </a:p>
          <a:p>
            <a:pPr marL="0" indent="0">
              <a:buNone/>
            </a:pPr>
            <a:r>
              <a:rPr lang="cs-CZ" sz="2200" dirty="0">
                <a:solidFill>
                  <a:srgbClr val="00B050"/>
                </a:solidFill>
              </a:rPr>
              <a:t>hlubší porozumění problému</a:t>
            </a:r>
            <a:r>
              <a:rPr lang="cs-CZ" sz="2200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3483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FC652B-0DB9-BF88-EB14-935395B1C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výběr výzkumného vzorku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16582E-A5A3-B96C-7727-62889C0AE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718733"/>
            <a:ext cx="10782330" cy="3747612"/>
          </a:xfrm>
        </p:spPr>
        <p:txBody>
          <a:bodyPr>
            <a:normAutofit lnSpcReduction="10000"/>
          </a:bodyPr>
          <a:lstStyle/>
          <a:p>
            <a:r>
              <a:rPr lang="cs-CZ" sz="2400" dirty="0"/>
              <a:t>pedagogický experiment, přirozený (in </a:t>
            </a:r>
            <a:r>
              <a:rPr lang="cs-CZ" sz="2400" dirty="0" err="1"/>
              <a:t>vivo</a:t>
            </a:r>
            <a:r>
              <a:rPr lang="cs-CZ" sz="2400" dirty="0"/>
              <a:t>)</a:t>
            </a:r>
          </a:p>
          <a:p>
            <a:endParaRPr lang="cs-CZ" sz="2400" dirty="0"/>
          </a:p>
          <a:p>
            <a:r>
              <a:rPr lang="cs-CZ" sz="2400" dirty="0"/>
              <a:t>škola:</a:t>
            </a:r>
          </a:p>
          <a:p>
            <a:pPr lvl="1"/>
            <a:r>
              <a:rPr lang="cs-CZ" sz="2200" dirty="0"/>
              <a:t>VŠ- pedagogická fakulta (FPE ZČU v Plzni)</a:t>
            </a:r>
          </a:p>
          <a:p>
            <a:pPr lvl="1"/>
            <a:r>
              <a:rPr lang="cs-CZ" sz="2200" dirty="0"/>
              <a:t>2. ročník bakalářského stupně, 1. ročník navazujícího magisterského studia</a:t>
            </a:r>
          </a:p>
          <a:p>
            <a:pPr lvl="1"/>
            <a:endParaRPr lang="cs-CZ" sz="2200" dirty="0"/>
          </a:p>
          <a:p>
            <a:pPr lvl="1"/>
            <a:r>
              <a:rPr lang="cs-CZ" sz="2200" dirty="0"/>
              <a:t>sledovány dva „po sobě jdoucí“ ročníky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4268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CADA4E-1CF2-1417-C74D-F9103B80B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metodologie výzkumu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74274E-38C3-CE9B-8A40-905CB54CB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560946"/>
            <a:ext cx="10553730" cy="4343730"/>
          </a:xfrm>
        </p:spPr>
        <p:txBody>
          <a:bodyPr>
            <a:normAutofit/>
          </a:bodyPr>
          <a:lstStyle/>
          <a:p>
            <a:r>
              <a:rPr lang="cs-CZ" dirty="0"/>
              <a:t>rozdělen do tří etap</a:t>
            </a:r>
          </a:p>
          <a:p>
            <a:r>
              <a:rPr lang="cs-CZ" b="1" dirty="0"/>
              <a:t>1. etapa</a:t>
            </a:r>
          </a:p>
          <a:p>
            <a:r>
              <a:rPr lang="cs-CZ" dirty="0"/>
              <a:t>vzorek: </a:t>
            </a:r>
          </a:p>
          <a:p>
            <a:pPr lvl="1"/>
            <a:r>
              <a:rPr lang="cs-CZ" dirty="0"/>
              <a:t>2. ročník </a:t>
            </a:r>
            <a:r>
              <a:rPr lang="cs-CZ" dirty="0" err="1"/>
              <a:t>bc.</a:t>
            </a:r>
            <a:r>
              <a:rPr lang="cs-CZ" dirty="0"/>
              <a:t> (ZS)</a:t>
            </a:r>
          </a:p>
          <a:p>
            <a:r>
              <a:rPr lang="cs-CZ" dirty="0"/>
              <a:t>cíl: </a:t>
            </a:r>
          </a:p>
          <a:p>
            <a:pPr lvl="1"/>
            <a:r>
              <a:rPr lang="cs-CZ" dirty="0"/>
              <a:t>rozbor provázanosti pojmů (týkajících se esterifikace) v rámci teoretické přípravy </a:t>
            </a:r>
          </a:p>
          <a:p>
            <a:r>
              <a:rPr lang="cs-CZ" dirty="0"/>
              <a:t>metodika: </a:t>
            </a:r>
          </a:p>
          <a:p>
            <a:pPr lvl="1"/>
            <a:r>
              <a:rPr lang="cs-CZ" dirty="0"/>
              <a:t>sledování provázanosti pojmů pomocí grafické záznamu (na základě textové analýzy dat)</a:t>
            </a:r>
          </a:p>
        </p:txBody>
      </p:sp>
    </p:spTree>
    <p:extLst>
      <p:ext uri="{BB962C8B-B14F-4D97-AF65-F5344CB8AC3E}">
        <p14:creationId xmlns:p14="http://schemas.microsoft.com/office/powerpoint/2010/main" val="3265760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F6992C-ED20-589F-FD4B-E1493D69C4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922868"/>
            <a:ext cx="10604530" cy="5020732"/>
          </a:xfrm>
        </p:spPr>
        <p:txBody>
          <a:bodyPr>
            <a:normAutofit/>
          </a:bodyPr>
          <a:lstStyle/>
          <a:p>
            <a:r>
              <a:rPr lang="cs-CZ" b="1" dirty="0"/>
              <a:t>2. etapa</a:t>
            </a:r>
          </a:p>
          <a:p>
            <a:r>
              <a:rPr lang="cs-CZ" sz="2200" dirty="0"/>
              <a:t>výzkumný vzorek: </a:t>
            </a:r>
          </a:p>
          <a:p>
            <a:pPr lvl="1"/>
            <a:r>
              <a:rPr lang="cs-CZ" sz="2000" dirty="0"/>
              <a:t>2. ročník </a:t>
            </a:r>
            <a:r>
              <a:rPr lang="cs-CZ" sz="2000" dirty="0" err="1"/>
              <a:t>bc.</a:t>
            </a:r>
            <a:r>
              <a:rPr lang="cs-CZ" sz="2000" dirty="0"/>
              <a:t> (LS)</a:t>
            </a:r>
          </a:p>
          <a:p>
            <a:pPr lvl="1"/>
            <a:endParaRPr lang="cs-CZ" sz="2200" dirty="0"/>
          </a:p>
          <a:p>
            <a:r>
              <a:rPr lang="cs-CZ" sz="2200" dirty="0"/>
              <a:t>cíl: </a:t>
            </a:r>
          </a:p>
          <a:p>
            <a:pPr lvl="1"/>
            <a:r>
              <a:rPr lang="cs-CZ" sz="2000" dirty="0"/>
              <a:t>zjištění </a:t>
            </a:r>
            <a:r>
              <a:rPr lang="cs-CZ" sz="2000" dirty="0">
                <a:solidFill>
                  <a:schemeClr val="accent2"/>
                </a:solidFill>
              </a:rPr>
              <a:t>efektivity</a:t>
            </a:r>
            <a:r>
              <a:rPr lang="cs-CZ" sz="2000" dirty="0"/>
              <a:t> metody TASC v rámci laboratorního cvičení z organické chemie</a:t>
            </a:r>
          </a:p>
          <a:p>
            <a:pPr lvl="1"/>
            <a:r>
              <a:rPr lang="cs-CZ" sz="2000" dirty="0"/>
              <a:t>zjištění </a:t>
            </a:r>
            <a:r>
              <a:rPr lang="cs-CZ" sz="2000" dirty="0">
                <a:solidFill>
                  <a:srgbClr val="FF0000"/>
                </a:solidFill>
              </a:rPr>
              <a:t>zájmu</a:t>
            </a:r>
            <a:r>
              <a:rPr lang="cs-CZ" sz="2000" dirty="0"/>
              <a:t> o laboratorní práci</a:t>
            </a:r>
          </a:p>
          <a:p>
            <a:pPr lvl="1"/>
            <a:r>
              <a:rPr lang="cs-CZ" sz="2000" dirty="0"/>
              <a:t>zjištění osvojených </a:t>
            </a:r>
            <a:r>
              <a:rPr lang="cs-CZ" sz="2000" dirty="0">
                <a:solidFill>
                  <a:srgbClr val="00B050"/>
                </a:solidFill>
              </a:rPr>
              <a:t>vědomostí </a:t>
            </a:r>
          </a:p>
        </p:txBody>
      </p:sp>
    </p:spTree>
    <p:extLst>
      <p:ext uri="{BB962C8B-B14F-4D97-AF65-F5344CB8AC3E}">
        <p14:creationId xmlns:p14="http://schemas.microsoft.com/office/powerpoint/2010/main" val="2525585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5964D6-70C5-CA2E-4037-5994BF5A77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1803" y="1100667"/>
            <a:ext cx="9603275" cy="3612145"/>
          </a:xfrm>
        </p:spPr>
        <p:txBody>
          <a:bodyPr>
            <a:normAutofit lnSpcReduction="10000"/>
          </a:bodyPr>
          <a:lstStyle/>
          <a:p>
            <a:r>
              <a:rPr lang="cs-CZ" sz="2200" dirty="0"/>
              <a:t>metodika práce:</a:t>
            </a:r>
          </a:p>
          <a:p>
            <a:pPr lvl="1"/>
            <a:r>
              <a:rPr lang="cs-CZ" sz="2000" dirty="0"/>
              <a:t>2 skupiny studentů </a:t>
            </a:r>
          </a:p>
          <a:p>
            <a:pPr lvl="2"/>
            <a:r>
              <a:rPr lang="cs-CZ" sz="1800" dirty="0"/>
              <a:t>rozděleno vyučujícím </a:t>
            </a:r>
          </a:p>
          <a:p>
            <a:pPr marL="914400" lvl="2" indent="0">
              <a:buNone/>
            </a:pPr>
            <a:r>
              <a:rPr lang="cs-CZ" sz="1800" dirty="0"/>
              <a:t>      1. skupina pracovala „klasicky“  </a:t>
            </a:r>
          </a:p>
          <a:p>
            <a:pPr marL="914400" lvl="2" indent="0">
              <a:buNone/>
            </a:pPr>
            <a:r>
              <a:rPr lang="cs-CZ" sz="1800" dirty="0"/>
              <a:t>      2. skupina pracovala dle zadání TASC</a:t>
            </a:r>
          </a:p>
          <a:p>
            <a:pPr marL="914400" lvl="2" indent="0">
              <a:buNone/>
            </a:pPr>
            <a:endParaRPr lang="cs-CZ" sz="1800" dirty="0"/>
          </a:p>
          <a:p>
            <a:pPr lvl="1"/>
            <a:r>
              <a:rPr lang="cs-CZ" sz="2000" dirty="0"/>
              <a:t>po absolvování: standardizovaný dotazník </a:t>
            </a:r>
            <a:r>
              <a:rPr lang="cs-CZ" sz="2000" dirty="0">
                <a:solidFill>
                  <a:srgbClr val="C00000"/>
                </a:solidFill>
              </a:rPr>
              <a:t>vnitřní motivace </a:t>
            </a:r>
            <a:r>
              <a:rPr lang="cs-CZ" sz="2000" dirty="0"/>
              <a:t>(IMI)</a:t>
            </a:r>
          </a:p>
          <a:p>
            <a:pPr lvl="2"/>
            <a:endParaRPr lang="cs-CZ" sz="1800" dirty="0"/>
          </a:p>
          <a:p>
            <a:pPr lvl="1"/>
            <a:r>
              <a:rPr lang="cs-CZ" sz="2000" dirty="0">
                <a:solidFill>
                  <a:srgbClr val="00B050"/>
                </a:solidFill>
              </a:rPr>
              <a:t>vědomostní dotazník </a:t>
            </a:r>
            <a:r>
              <a:rPr lang="cs-CZ" sz="2000" dirty="0" err="1"/>
              <a:t>pretest</a:t>
            </a:r>
            <a:r>
              <a:rPr lang="cs-CZ" sz="2000" dirty="0"/>
              <a:t>/ post-test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8237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154C05-E328-A88B-FF39-3115539789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855134"/>
            <a:ext cx="10147330" cy="5113866"/>
          </a:xfrm>
        </p:spPr>
        <p:txBody>
          <a:bodyPr>
            <a:normAutofit/>
          </a:bodyPr>
          <a:lstStyle/>
          <a:p>
            <a:r>
              <a:rPr lang="cs-CZ" b="1" dirty="0"/>
              <a:t>3. etapa</a:t>
            </a:r>
          </a:p>
          <a:p>
            <a:r>
              <a:rPr lang="cs-CZ" sz="2200" dirty="0"/>
              <a:t>vzorek:</a:t>
            </a:r>
          </a:p>
          <a:p>
            <a:pPr lvl="1"/>
            <a:r>
              <a:rPr lang="cs-CZ" sz="2000" dirty="0"/>
              <a:t>1. ročník </a:t>
            </a:r>
            <a:r>
              <a:rPr lang="cs-CZ" sz="2000" dirty="0" err="1"/>
              <a:t>NMgr</a:t>
            </a:r>
            <a:r>
              <a:rPr lang="cs-CZ" sz="2000" dirty="0"/>
              <a:t>. (LS)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sz="2200" dirty="0"/>
              <a:t>cíl: </a:t>
            </a:r>
          </a:p>
          <a:p>
            <a:pPr lvl="1"/>
            <a:r>
              <a:rPr lang="cs-CZ" sz="2000" dirty="0"/>
              <a:t>zjištění </a:t>
            </a:r>
            <a:r>
              <a:rPr lang="cs-CZ" sz="2000" dirty="0">
                <a:solidFill>
                  <a:schemeClr val="accent4"/>
                </a:solidFill>
              </a:rPr>
              <a:t>hlubšího porozumění </a:t>
            </a:r>
            <a:r>
              <a:rPr lang="cs-CZ" sz="2000" dirty="0"/>
              <a:t>probrané problematice- přínos metod TASC</a:t>
            </a:r>
          </a:p>
          <a:p>
            <a:pPr lvl="1"/>
            <a:r>
              <a:rPr lang="cs-CZ" sz="2000" dirty="0"/>
              <a:t>zjištění </a:t>
            </a:r>
            <a:r>
              <a:rPr lang="cs-CZ" sz="2000" dirty="0">
                <a:solidFill>
                  <a:srgbClr val="0070C0"/>
                </a:solidFill>
              </a:rPr>
              <a:t>efektivity</a:t>
            </a:r>
            <a:r>
              <a:rPr lang="cs-CZ" sz="2000" dirty="0"/>
              <a:t> metody TASC v rámci laboratorního cvičení z didaktiky chemie  </a:t>
            </a:r>
          </a:p>
          <a:p>
            <a:pPr lvl="2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953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02B356-5717-C4FC-0EB7-D072990C5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695" y="1373751"/>
            <a:ext cx="10897638" cy="4110498"/>
          </a:xfrm>
        </p:spPr>
        <p:txBody>
          <a:bodyPr>
            <a:normAutofit lnSpcReduction="10000"/>
          </a:bodyPr>
          <a:lstStyle/>
          <a:p>
            <a:r>
              <a:rPr lang="cs-CZ" sz="2200" dirty="0"/>
              <a:t>metodika práce:</a:t>
            </a:r>
          </a:p>
          <a:p>
            <a:pPr lvl="2"/>
            <a:r>
              <a:rPr lang="cs-CZ" sz="2000" dirty="0"/>
              <a:t>vstupují 2 skupiny studentů </a:t>
            </a:r>
          </a:p>
          <a:p>
            <a:pPr marL="914400" lvl="2" indent="0">
              <a:buNone/>
            </a:pPr>
            <a:r>
              <a:rPr lang="cs-CZ" sz="2000" dirty="0"/>
              <a:t>(1 skupina pracovala v předchozím studiu „klasicky“ druhá skupina již zná metodu TASC)</a:t>
            </a:r>
          </a:p>
          <a:p>
            <a:pPr marL="914400" lvl="2" indent="0">
              <a:buNone/>
            </a:pPr>
            <a:endParaRPr lang="cs-CZ" sz="2000" dirty="0"/>
          </a:p>
          <a:p>
            <a:pPr lvl="2"/>
            <a:r>
              <a:rPr lang="cs-CZ" sz="2000" dirty="0"/>
              <a:t>po absolvování práce: standardizovaný dotazník </a:t>
            </a:r>
            <a:r>
              <a:rPr lang="cs-CZ" sz="2000" dirty="0">
                <a:solidFill>
                  <a:srgbClr val="C00000"/>
                </a:solidFill>
              </a:rPr>
              <a:t>vnitřní motivace</a:t>
            </a:r>
            <a:r>
              <a:rPr lang="cs-CZ" sz="2000" dirty="0"/>
              <a:t> (IMI)</a:t>
            </a:r>
          </a:p>
          <a:p>
            <a:pPr lvl="2"/>
            <a:endParaRPr lang="cs-CZ" sz="2000" dirty="0"/>
          </a:p>
          <a:p>
            <a:pPr lvl="2"/>
            <a:r>
              <a:rPr lang="cs-CZ" sz="2000" dirty="0">
                <a:solidFill>
                  <a:srgbClr val="00B050"/>
                </a:solidFill>
              </a:rPr>
              <a:t>vědomostní dotazník </a:t>
            </a:r>
            <a:r>
              <a:rPr lang="cs-CZ" sz="2000" dirty="0" err="1"/>
              <a:t>pretest</a:t>
            </a:r>
            <a:r>
              <a:rPr lang="cs-CZ" sz="2000" dirty="0"/>
              <a:t>/ post-test</a:t>
            </a:r>
          </a:p>
          <a:p>
            <a:pPr lvl="2"/>
            <a:endParaRPr lang="cs-CZ" sz="2000" dirty="0"/>
          </a:p>
          <a:p>
            <a:pPr lvl="2"/>
            <a:r>
              <a:rPr lang="cs-CZ" sz="2000" dirty="0"/>
              <a:t>polostrukturovaný rozhovor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1055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4620D1-60DE-CEB8-E6E0-B15333077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702443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2A5B91-1C29-B23E-A472-73B193CB7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Disertační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92B923-8C0B-E664-43A4-7A37114AC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617133"/>
            <a:ext cx="9603275" cy="3849212"/>
          </a:xfrm>
        </p:spPr>
        <p:txBody>
          <a:bodyPr/>
          <a:lstStyle/>
          <a:p>
            <a:r>
              <a:rPr lang="cs-CZ" b="1" dirty="0"/>
              <a:t>Optimalizace výukového experimentu v organické chemii</a:t>
            </a:r>
          </a:p>
          <a:p>
            <a:r>
              <a:rPr lang="cs-CZ" dirty="0"/>
              <a:t>důvod:</a:t>
            </a:r>
          </a:p>
          <a:p>
            <a:pPr lvl="1"/>
            <a:r>
              <a:rPr lang="cs-CZ" dirty="0"/>
              <a:t>zaměření na praktickou výuku</a:t>
            </a:r>
          </a:p>
          <a:p>
            <a:pPr lvl="1"/>
            <a:r>
              <a:rPr lang="cs-CZ" dirty="0"/>
              <a:t>snaha o rozšíření portfolia výukových metod</a:t>
            </a:r>
          </a:p>
          <a:p>
            <a:pPr lvl="1"/>
            <a:r>
              <a:rPr lang="cs-CZ" dirty="0"/>
              <a:t>zaměření na pregraduální přípravu učitelů</a:t>
            </a:r>
          </a:p>
          <a:p>
            <a:r>
              <a:rPr lang="cs-CZ" dirty="0"/>
              <a:t>řešení:</a:t>
            </a:r>
          </a:p>
          <a:p>
            <a:pPr lvl="1"/>
            <a:r>
              <a:rPr lang="cs-CZ" dirty="0"/>
              <a:t>zapojení metody TASC do výuky</a:t>
            </a:r>
          </a:p>
          <a:p>
            <a:pPr lvl="1"/>
            <a:r>
              <a:rPr lang="cs-CZ" dirty="0"/>
              <a:t>zjištění jejího přínosu na „efektivitu“ výuky</a:t>
            </a:r>
          </a:p>
          <a:p>
            <a:pPr lvl="1"/>
            <a:r>
              <a:rPr lang="cs-CZ" dirty="0"/>
              <a:t>případně také na rozvoj mezipředmětových vztahů</a:t>
            </a:r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756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0C6DE7-0B6E-5C37-C4F6-04BF62AB4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Metoda TASC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A17E2E-C04E-F7B1-8194-2CFEDC01A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695236"/>
            <a:ext cx="9931460" cy="3493214"/>
          </a:xfrm>
        </p:spPr>
        <p:txBody>
          <a:bodyPr>
            <a:normAutofit/>
          </a:bodyPr>
          <a:lstStyle/>
          <a:p>
            <a:r>
              <a:rPr lang="cs-CZ" sz="2200" b="1" dirty="0" err="1"/>
              <a:t>T</a:t>
            </a:r>
            <a:r>
              <a:rPr lang="cs-CZ" sz="2200" dirty="0" err="1"/>
              <a:t>hink</a:t>
            </a:r>
            <a:r>
              <a:rPr lang="cs-CZ" sz="2200" dirty="0"/>
              <a:t> </a:t>
            </a:r>
            <a:r>
              <a:rPr lang="cs-CZ" sz="2200" b="1" dirty="0" err="1"/>
              <a:t>A</a:t>
            </a:r>
            <a:r>
              <a:rPr lang="cs-CZ" sz="2200" dirty="0" err="1"/>
              <a:t>ctively</a:t>
            </a:r>
            <a:r>
              <a:rPr lang="cs-CZ" sz="2200" dirty="0"/>
              <a:t> in a </a:t>
            </a:r>
            <a:r>
              <a:rPr lang="cs-CZ" sz="2200" b="1" dirty="0" err="1"/>
              <a:t>S</a:t>
            </a:r>
            <a:r>
              <a:rPr lang="cs-CZ" sz="2200" dirty="0" err="1"/>
              <a:t>ocial</a:t>
            </a:r>
            <a:r>
              <a:rPr lang="cs-CZ" sz="2200" dirty="0"/>
              <a:t> </a:t>
            </a:r>
            <a:r>
              <a:rPr lang="cs-CZ" sz="2200" b="1" dirty="0" err="1"/>
              <a:t>C</a:t>
            </a:r>
            <a:r>
              <a:rPr lang="cs-CZ" sz="2200" dirty="0" err="1"/>
              <a:t>ontext</a:t>
            </a:r>
            <a:endParaRPr lang="cs-CZ" sz="2200" dirty="0"/>
          </a:p>
          <a:p>
            <a:pPr marL="457200" lvl="1" indent="0">
              <a:buNone/>
            </a:pPr>
            <a:endParaRPr lang="cs-CZ" sz="2200" dirty="0"/>
          </a:p>
          <a:p>
            <a:r>
              <a:rPr lang="cs-CZ" sz="2200" b="1" dirty="0"/>
              <a:t>Definice </a:t>
            </a:r>
            <a:r>
              <a:rPr lang="cs-CZ" sz="2200" dirty="0"/>
              <a:t>dle autorky Belly </a:t>
            </a:r>
            <a:r>
              <a:rPr lang="cs-CZ" sz="2200" dirty="0" err="1"/>
              <a:t>Wallace</a:t>
            </a:r>
            <a:r>
              <a:rPr lang="cs-CZ" sz="2200" b="1" dirty="0"/>
              <a:t>:</a:t>
            </a:r>
          </a:p>
          <a:p>
            <a:r>
              <a:rPr lang="cs-CZ" sz="2200" dirty="0"/>
              <a:t>„Univerzální výuková koncepce vhodná k rozvoji dovedností, myšlení a řešení problémů napříč učebními osnovami“</a:t>
            </a:r>
          </a:p>
          <a:p>
            <a:endParaRPr lang="cs-CZ" sz="28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8263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A55AA0-7A73-151C-032A-B58052CA81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242323"/>
            <a:ext cx="10011432" cy="422402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cs-CZ" sz="2400" dirty="0"/>
              <a:t>koncepce podporující </a:t>
            </a:r>
            <a:r>
              <a:rPr lang="cs-CZ" sz="2400" i="1" dirty="0"/>
              <a:t>individualizovanou výuku </a:t>
            </a:r>
            <a:r>
              <a:rPr lang="cs-CZ" sz="2400" dirty="0"/>
              <a:t>žáků a studentů</a:t>
            </a:r>
          </a:p>
          <a:p>
            <a:pPr>
              <a:lnSpc>
                <a:spcPct val="110000"/>
              </a:lnSpc>
            </a:pPr>
            <a:endParaRPr lang="cs-CZ" sz="2400" dirty="0"/>
          </a:p>
          <a:p>
            <a:pPr lvl="1">
              <a:lnSpc>
                <a:spcPct val="110000"/>
              </a:lnSpc>
            </a:pPr>
            <a:r>
              <a:rPr lang="cs-CZ" sz="2200" dirty="0"/>
              <a:t>podporuje „svobodný“ rozvoj tvořivých možností žáků/ studentů a snaží se respektovat jejich potřeby, zvláštnosti a zájmy </a:t>
            </a:r>
          </a:p>
          <a:p>
            <a:pPr>
              <a:lnSpc>
                <a:spcPct val="110000"/>
              </a:lnSpc>
            </a:pPr>
            <a:endParaRPr lang="cs-CZ" sz="1900" dirty="0"/>
          </a:p>
          <a:p>
            <a:pPr>
              <a:lnSpc>
                <a:spcPct val="110000"/>
              </a:lnSpc>
            </a:pPr>
            <a:r>
              <a:rPr lang="cs-CZ" sz="2400" dirty="0"/>
              <a:t>rozvíjí schopnost řešení problémů</a:t>
            </a:r>
          </a:p>
          <a:p>
            <a:pPr lvl="1">
              <a:lnSpc>
                <a:spcPct val="110000"/>
              </a:lnSpc>
            </a:pPr>
            <a:r>
              <a:rPr lang="cs-CZ" sz="2000" dirty="0"/>
              <a:t>kreativitu při jejich řešení </a:t>
            </a:r>
          </a:p>
          <a:p>
            <a:pPr lvl="1">
              <a:lnSpc>
                <a:spcPct val="110000"/>
              </a:lnSpc>
            </a:pPr>
            <a:r>
              <a:rPr lang="cs-CZ" sz="2000" dirty="0"/>
              <a:t>analytické myšlení </a:t>
            </a:r>
          </a:p>
          <a:p>
            <a:pPr lvl="1">
              <a:lnSpc>
                <a:spcPct val="110000"/>
              </a:lnSpc>
            </a:pPr>
            <a:r>
              <a:rPr lang="cs-CZ" sz="2000" dirty="0"/>
              <a:t>kooperaci při řešení</a:t>
            </a:r>
          </a:p>
          <a:p>
            <a:pPr lvl="1">
              <a:lnSpc>
                <a:spcPct val="110000"/>
              </a:lnSpc>
            </a:pPr>
            <a:endParaRPr lang="cs-CZ" dirty="0"/>
          </a:p>
          <a:p>
            <a:pPr>
              <a:lnSpc>
                <a:spcPct val="110000"/>
              </a:lnSpc>
            </a:pPr>
            <a:r>
              <a:rPr lang="cs-CZ" sz="2400" dirty="0"/>
              <a:t>je úzce navázána na reálný život</a:t>
            </a:r>
          </a:p>
        </p:txBody>
      </p:sp>
    </p:spTree>
    <p:extLst>
      <p:ext uri="{BB962C8B-B14F-4D97-AF65-F5344CB8AC3E}">
        <p14:creationId xmlns:p14="http://schemas.microsoft.com/office/powerpoint/2010/main" val="722759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4C08E8-76EA-7666-551E-52898A3A7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715287"/>
            <a:ext cx="10359639" cy="3751057"/>
          </a:xfrm>
        </p:spPr>
        <p:txBody>
          <a:bodyPr/>
          <a:lstStyle/>
          <a:p>
            <a:r>
              <a:rPr lang="cs-CZ" sz="2200" dirty="0"/>
              <a:t>vychází z toho, že žáci jsou zví/</a:t>
            </a:r>
            <a:r>
              <a:rPr lang="cs-CZ" sz="2200" dirty="0" err="1"/>
              <a:t>vě</a:t>
            </a:r>
            <a:r>
              <a:rPr lang="cs-CZ" sz="2200" dirty="0"/>
              <a:t>/</a:t>
            </a:r>
            <a:r>
              <a:rPr lang="cs-CZ" sz="2200" dirty="0" err="1"/>
              <a:t>daví</a:t>
            </a:r>
            <a:r>
              <a:rPr lang="cs-CZ" sz="2200" dirty="0"/>
              <a:t> a kreativní</a:t>
            </a:r>
          </a:p>
          <a:p>
            <a:pPr lvl="1">
              <a:lnSpc>
                <a:spcPct val="110000"/>
              </a:lnSpc>
            </a:pPr>
            <a:r>
              <a:rPr lang="cs-CZ" sz="2000" dirty="0"/>
              <a:t>zvolení atraktivního problému/ tématu učitelem</a:t>
            </a:r>
          </a:p>
          <a:p>
            <a:pPr lvl="1">
              <a:lnSpc>
                <a:spcPct val="110000"/>
              </a:lnSpc>
            </a:pPr>
            <a:endParaRPr lang="cs-CZ" sz="2000" dirty="0"/>
          </a:p>
          <a:p>
            <a:pPr lvl="1">
              <a:lnSpc>
                <a:spcPct val="110000"/>
              </a:lnSpc>
            </a:pPr>
            <a:r>
              <a:rPr lang="cs-CZ" sz="2000" dirty="0"/>
              <a:t>žáci si definují „téma“ sami</a:t>
            </a:r>
          </a:p>
          <a:p>
            <a:pPr lvl="1">
              <a:lnSpc>
                <a:spcPct val="110000"/>
              </a:lnSpc>
            </a:pPr>
            <a:r>
              <a:rPr lang="cs-CZ" sz="2000" dirty="0"/>
              <a:t>hledají vlastní cestu, jak se s daným „tématem“ vyrovnat a jak jej vyřešit</a:t>
            </a:r>
          </a:p>
        </p:txBody>
      </p:sp>
    </p:spTree>
    <p:extLst>
      <p:ext uri="{BB962C8B-B14F-4D97-AF65-F5344CB8AC3E}">
        <p14:creationId xmlns:p14="http://schemas.microsoft.com/office/powerpoint/2010/main" val="2934993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C1F41C-6158-2F56-C84D-1AC85CC75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335" y="1539908"/>
            <a:ext cx="9603275" cy="3294576"/>
          </a:xfrm>
        </p:spPr>
        <p:txBody>
          <a:bodyPr/>
          <a:lstStyle/>
          <a:p>
            <a:r>
              <a:rPr lang="cs-CZ" sz="2200" dirty="0"/>
              <a:t>organizační forma práce:</a:t>
            </a:r>
          </a:p>
          <a:p>
            <a:pPr lvl="1"/>
            <a:r>
              <a:rPr lang="cs-CZ" sz="2000" dirty="0"/>
              <a:t>celého třídního kolektivu</a:t>
            </a:r>
          </a:p>
          <a:p>
            <a:pPr lvl="1"/>
            <a:r>
              <a:rPr lang="cs-CZ" sz="2000" dirty="0"/>
              <a:t>skupinová práce</a:t>
            </a:r>
          </a:p>
          <a:p>
            <a:pPr lvl="1"/>
            <a:r>
              <a:rPr lang="cs-CZ" sz="2000" dirty="0"/>
              <a:t>individuální práce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0821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F23FBA-0A19-70A8-AC6B-68B437C73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TASC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3F2A57-36C7-E80F-BF23-FB23F8E444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řešení je rozděleno do několika kroků</a:t>
            </a:r>
          </a:p>
          <a:p>
            <a:endParaRPr lang="cs-CZ" sz="2200" dirty="0"/>
          </a:p>
          <a:p>
            <a:r>
              <a:rPr lang="cs-CZ" sz="2200" dirty="0"/>
              <a:t>podle „způsobu uspořádání“ označováno jako </a:t>
            </a:r>
            <a:r>
              <a:rPr lang="cs-CZ" sz="2200" i="1" dirty="0"/>
              <a:t>TASC WHEEL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4023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chemeClr val="bg1"/>
            </a:gs>
            <a:gs pos="100000">
              <a:schemeClr val="bg1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C7F0C978-DC15-E147-9301-DF6C760CA4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72723" y="1221538"/>
            <a:ext cx="4581281" cy="4414923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1D5C8002-E391-AD35-EF3A-D0613F2FFEC4}"/>
              </a:ext>
            </a:extLst>
          </p:cNvPr>
          <p:cNvSpPr txBox="1"/>
          <p:nvPr/>
        </p:nvSpPr>
        <p:spPr>
          <a:xfrm>
            <a:off x="7700943" y="648886"/>
            <a:ext cx="4243013" cy="800219"/>
          </a:xfrm>
          <a:prstGeom prst="rect">
            <a:avLst/>
          </a:prstGeom>
          <a:solidFill>
            <a:srgbClr val="FFC000">
              <a:alpha val="37000"/>
            </a:srgbClr>
          </a:solidFill>
        </p:spPr>
        <p:txBody>
          <a:bodyPr wrap="square" rtlCol="0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 o </a:t>
            </a:r>
            <a:r>
              <a:rPr kumimoji="0" lang="cs-CZ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tom</a:t>
            </a: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vím?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Kde jsem se s </a:t>
            </a:r>
            <a:r>
              <a:rPr kumimoji="0" lang="cs-CZ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tím 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setkal?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Na jaké otázky se </a:t>
            </a:r>
            <a:r>
              <a:rPr kumimoji="0" lang="cs-CZ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ještě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mohu zeptat? 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F08695D-30D1-FC70-4DE2-5809E0E4F716}"/>
              </a:ext>
            </a:extLst>
          </p:cNvPr>
          <p:cNvSpPr txBox="1"/>
          <p:nvPr/>
        </p:nvSpPr>
        <p:spPr>
          <a:xfrm>
            <a:off x="8330123" y="3556899"/>
            <a:ext cx="3579679" cy="861774"/>
          </a:xfrm>
          <a:prstGeom prst="rect">
            <a:avLst/>
          </a:prstGeom>
          <a:solidFill>
            <a:srgbClr val="92D050">
              <a:alpha val="45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3. Brainstorming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 budu řešit? Kdo mi může pomoci?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 o tom ostatní ví?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E6CF899-3983-5C82-2434-3C073EB0D086}"/>
              </a:ext>
            </a:extLst>
          </p:cNvPr>
          <p:cNvSpPr txBox="1"/>
          <p:nvPr/>
        </p:nvSpPr>
        <p:spPr>
          <a:xfrm>
            <a:off x="8330125" y="2008441"/>
            <a:ext cx="3579678" cy="861774"/>
          </a:xfrm>
          <a:prstGeom prst="rect">
            <a:avLst/>
          </a:prstGeom>
          <a:solidFill>
            <a:srgbClr val="FFFF00">
              <a:alpha val="51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2. Definice problému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 by </a:t>
            </a:r>
            <a:r>
              <a:rPr kumimoji="0" lang="cs-CZ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mohlo být 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mým cílem/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překážkou?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57CAAF09-B9A8-A102-81B8-1E69895B0724}"/>
              </a:ext>
            </a:extLst>
          </p:cNvPr>
          <p:cNvSpPr txBox="1"/>
          <p:nvPr/>
        </p:nvSpPr>
        <p:spPr>
          <a:xfrm>
            <a:off x="7700943" y="5030070"/>
            <a:ext cx="4206239" cy="861774"/>
          </a:xfrm>
          <a:prstGeom prst="rect">
            <a:avLst/>
          </a:prstGeom>
          <a:solidFill>
            <a:srgbClr val="00B0F0">
              <a:alpha val="32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4. Zvolení metody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 budu řešit? Kdo mi může pomoci?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 o tom ostatní ví? Jak </a:t>
            </a:r>
            <a:r>
              <a:rPr kumimoji="0" lang="cs-CZ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to 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zaznamenám?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D339A1F-D0A5-1C52-3FBE-87919905D680}"/>
              </a:ext>
            </a:extLst>
          </p:cNvPr>
          <p:cNvSpPr txBox="1"/>
          <p:nvPr/>
        </p:nvSpPr>
        <p:spPr>
          <a:xfrm>
            <a:off x="282197" y="2008441"/>
            <a:ext cx="3536082" cy="800219"/>
          </a:xfrm>
          <a:prstGeom prst="rect">
            <a:avLst/>
          </a:prstGeom>
          <a:solidFill>
            <a:srgbClr val="EA3AAB">
              <a:alpha val="20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7. Prezentace výsledků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Využití dalších metod- projekt, ppt, poster...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2114359-BF0D-CD36-D7F1-DD1767653E23}"/>
              </a:ext>
            </a:extLst>
          </p:cNvPr>
          <p:cNvSpPr txBox="1"/>
          <p:nvPr/>
        </p:nvSpPr>
        <p:spPr>
          <a:xfrm>
            <a:off x="310704" y="3555443"/>
            <a:ext cx="3536082" cy="800219"/>
          </a:xfrm>
          <a:prstGeom prst="rect">
            <a:avLst/>
          </a:prstGeom>
          <a:solidFill>
            <a:srgbClr val="7030A0">
              <a:alpha val="36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6. Vyhodnocení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Zpětná vazba – naplnění stanovených cílů, kooperace, sociální vazby</a:t>
            </a: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6552825F-8AA0-7F95-4180-F8B705F474D6}"/>
              </a:ext>
            </a:extLst>
          </p:cNvPr>
          <p:cNvSpPr txBox="1"/>
          <p:nvPr/>
        </p:nvSpPr>
        <p:spPr>
          <a:xfrm>
            <a:off x="310704" y="5168569"/>
            <a:ext cx="3953905" cy="800219"/>
          </a:xfrm>
          <a:prstGeom prst="rect">
            <a:avLst/>
          </a:prstGeom>
          <a:solidFill>
            <a:srgbClr val="0070C0">
              <a:alpha val="56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5. „Jde se na to“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Plán práce. Kooperace s ostatními. Myšlenkové mapy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93242D43-0F30-CB37-F812-E2E4BA5288BB}"/>
              </a:ext>
            </a:extLst>
          </p:cNvPr>
          <p:cNvSpPr txBox="1"/>
          <p:nvPr/>
        </p:nvSpPr>
        <p:spPr>
          <a:xfrm>
            <a:off x="310704" y="648886"/>
            <a:ext cx="3953905" cy="800219"/>
          </a:xfrm>
          <a:prstGeom prst="rect">
            <a:avLst/>
          </a:prstGeom>
          <a:solidFill>
            <a:srgbClr val="FF0000">
              <a:alpha val="33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8. Co jsem se naučil?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Metakognitivní část- zhodnocení, zpětná vazba sám sobě 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83B8B6EF-DD14-4378-DE57-41C2CC45462B}"/>
              </a:ext>
            </a:extLst>
          </p:cNvPr>
          <p:cNvSpPr txBox="1"/>
          <p:nvPr/>
        </p:nvSpPr>
        <p:spPr>
          <a:xfrm>
            <a:off x="8969274" y="6319261"/>
            <a:ext cx="2090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dle </a:t>
            </a:r>
            <a:r>
              <a:rPr kumimoji="0" lang="cs-CZ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Wallace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2000</a:t>
            </a:r>
          </a:p>
        </p:txBody>
      </p:sp>
    </p:spTree>
    <p:extLst>
      <p:ext uri="{BB962C8B-B14F-4D97-AF65-F5344CB8AC3E}">
        <p14:creationId xmlns:p14="http://schemas.microsoft.com/office/powerpoint/2010/main" val="1901868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4F0419-AA02-F591-3DFC-2BC95BC24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využitelnost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211888-C289-08E6-847B-45724D464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570246"/>
            <a:ext cx="9603275" cy="4080115"/>
          </a:xfrm>
        </p:spPr>
        <p:txBody>
          <a:bodyPr/>
          <a:lstStyle/>
          <a:p>
            <a:r>
              <a:rPr lang="cs-CZ" sz="2200" dirty="0"/>
              <a:t>vhodná metoda k obsahové transformaci učiva</a:t>
            </a:r>
          </a:p>
          <a:p>
            <a:pPr lvl="1"/>
            <a:r>
              <a:rPr lang="cs-CZ" sz="2000" dirty="0"/>
              <a:t>ž. se učí porozumět okolnímu světu</a:t>
            </a:r>
          </a:p>
          <a:p>
            <a:pPr lvl="2"/>
            <a:r>
              <a:rPr lang="cs-CZ" sz="2000" dirty="0"/>
              <a:t>učí se to, co je pro ně přínosné</a:t>
            </a:r>
          </a:p>
          <a:p>
            <a:pPr lvl="1"/>
            <a:endParaRPr lang="cs-CZ" sz="2200" dirty="0"/>
          </a:p>
          <a:p>
            <a:r>
              <a:rPr lang="cs-CZ" sz="2200" dirty="0"/>
              <a:t>na všech stupních vzdělávacího systému </a:t>
            </a:r>
          </a:p>
          <a:p>
            <a:pPr lvl="1"/>
            <a:r>
              <a:rPr lang="cs-CZ" sz="2000" dirty="0"/>
              <a:t>základní škola</a:t>
            </a:r>
          </a:p>
          <a:p>
            <a:pPr lvl="1"/>
            <a:r>
              <a:rPr lang="cs-CZ" sz="2000" dirty="0"/>
              <a:t>střední škola</a:t>
            </a:r>
          </a:p>
          <a:p>
            <a:pPr lvl="1"/>
            <a:r>
              <a:rPr lang="cs-CZ" sz="2000" dirty="0"/>
              <a:t>vysoká škola (laboratorní cvičení)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462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erie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FD26F53C3819A4CA205271252B65ECA" ma:contentTypeVersion="12" ma:contentTypeDescription="Vytvoří nový dokument" ma:contentTypeScope="" ma:versionID="d569c5a76410ee8e66408bb9f6416d08">
  <xsd:schema xmlns:xsd="http://www.w3.org/2001/XMLSchema" xmlns:xs="http://www.w3.org/2001/XMLSchema" xmlns:p="http://schemas.microsoft.com/office/2006/metadata/properties" xmlns:ns2="0365e04a-9381-41c4-a28c-4edddfc5735b" xmlns:ns3="7c65d7c8-6542-42dc-bcd8-2b8c04b1360d" targetNamespace="http://schemas.microsoft.com/office/2006/metadata/properties" ma:root="true" ma:fieldsID="404100be4016a20fd9d927191c0617d6" ns2:_="" ns3:_="">
    <xsd:import namespace="0365e04a-9381-41c4-a28c-4edddfc5735b"/>
    <xsd:import namespace="7c65d7c8-6542-42dc-bcd8-2b8c04b136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65e04a-9381-41c4-a28c-4edddfc573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Značky obrázků" ma:readOnly="false" ma:fieldId="{5cf76f15-5ced-4ddc-b409-7134ff3c332f}" ma:taxonomyMulti="true" ma:sspId="881b6869-ef7c-45f0-9e23-2b77092554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65d7c8-6542-42dc-bcd8-2b8c04b1360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3d1bf60-803d-4beb-810d-39c4e8d895ff}" ma:internalName="TaxCatchAll" ma:showField="CatchAllData" ma:web="7c65d7c8-6542-42dc-bcd8-2b8c04b136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c65d7c8-6542-42dc-bcd8-2b8c04b1360d" xsi:nil="true"/>
    <lcf76f155ced4ddcb4097134ff3c332f xmlns="0365e04a-9381-41c4-a28c-4edddfc5735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89B2864-9C56-436F-AD35-5977871A2228}"/>
</file>

<file path=customXml/itemProps2.xml><?xml version="1.0" encoding="utf-8"?>
<ds:datastoreItem xmlns:ds="http://schemas.openxmlformats.org/officeDocument/2006/customXml" ds:itemID="{060EFEE7-0466-4E24-803E-BB8266397A51}"/>
</file>

<file path=customXml/itemProps3.xml><?xml version="1.0" encoding="utf-8"?>
<ds:datastoreItem xmlns:ds="http://schemas.openxmlformats.org/officeDocument/2006/customXml" ds:itemID="{A22908B3-662E-4EB2-ACEC-BBD441DB5462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798</Words>
  <Application>Microsoft Office PowerPoint</Application>
  <PresentationFormat>Širokoúhlá obrazovka</PresentationFormat>
  <Paragraphs>147</Paragraphs>
  <Slides>19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Aptos</vt:lpstr>
      <vt:lpstr>Arial</vt:lpstr>
      <vt:lpstr>Century Gothic</vt:lpstr>
      <vt:lpstr>Galerie</vt:lpstr>
      <vt:lpstr>Optimalizace výukového experimentu v organické chemii  TASC</vt:lpstr>
      <vt:lpstr>Disertační práce</vt:lpstr>
      <vt:lpstr>Metoda TASC</vt:lpstr>
      <vt:lpstr>Prezentace aplikace PowerPoint</vt:lpstr>
      <vt:lpstr>Prezentace aplikace PowerPoint</vt:lpstr>
      <vt:lpstr>Prezentace aplikace PowerPoint</vt:lpstr>
      <vt:lpstr>Metoda TASC</vt:lpstr>
      <vt:lpstr>Prezentace aplikace PowerPoint</vt:lpstr>
      <vt:lpstr>využitelnost</vt:lpstr>
      <vt:lpstr>přínos metody</vt:lpstr>
      <vt:lpstr>výzkumné otázka</vt:lpstr>
      <vt:lpstr>formulace hypotézy</vt:lpstr>
      <vt:lpstr>výběr výzkumného vzorku</vt:lpstr>
      <vt:lpstr>metodologie výzkumu 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Alena Krejčíková</dc:creator>
  <cp:lastModifiedBy>Alena Krejčíková</cp:lastModifiedBy>
  <cp:revision>1</cp:revision>
  <dcterms:created xsi:type="dcterms:W3CDTF">2024-12-04T08:35:12Z</dcterms:created>
  <dcterms:modified xsi:type="dcterms:W3CDTF">2024-12-04T08:36:50Z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0x0101004FD26F53C3819A4CA205271252B65ECA</vt:lpwstr>
  </property>
</Properties>
</file>