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0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9.xml" ContentType="application/vnd.openxmlformats-officedocument.presentationml.slide+xml"/>
  <Override PartName="/ppt/slides/slide6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2"/>
  </p:notesMasterIdLst>
  <p:sldIdLst>
    <p:sldId id="256" r:id="rId2"/>
    <p:sldId id="261" r:id="rId3"/>
    <p:sldId id="259" r:id="rId4"/>
    <p:sldId id="257" r:id="rId5"/>
    <p:sldId id="266" r:id="rId6"/>
    <p:sldId id="277" r:id="rId7"/>
    <p:sldId id="264" r:id="rId8"/>
    <p:sldId id="276" r:id="rId9"/>
    <p:sldId id="260" r:id="rId10"/>
    <p:sldId id="269" r:id="rId11"/>
  </p:sldIdLst>
  <p:sldSz cx="18288000" cy="10287000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Cloud" panose="020B0604020202020204" charset="0"/>
      <p:regular r:id="rId17"/>
    </p:embeddedFont>
    <p:embeddedFont>
      <p:font typeface="Cloud Bold" panose="020B0604020202020204" charset="0"/>
      <p:regular r:id="rId18"/>
    </p:embeddedFont>
    <p:embeddedFont>
      <p:font typeface="Telegraf" panose="020B0604020202020204" charset="-18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011" autoAdjust="0"/>
  </p:normalViewPr>
  <p:slideViewPr>
    <p:cSldViewPr>
      <p:cViewPr varScale="1">
        <p:scale>
          <a:sx n="43" d="100"/>
          <a:sy n="43" d="100"/>
        </p:scale>
        <p:origin x="66" y="1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customXml" Target="../customXml/item3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9C58DF-DEBF-45EF-BC96-3E7DAAFEBD3C}" type="datetimeFigureOut">
              <a:rPr lang="cs-CZ" smtClean="0"/>
              <a:t>23.11.2024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1B6779-3C73-42D1-A91A-D31C60961FC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6594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B6779-3C73-42D1-A91A-D31C60961FC3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9552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19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.svg"/><Relationship Id="rId7" Type="http://schemas.openxmlformats.org/officeDocument/2006/relationships/image" Target="../media/image2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2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.svg"/><Relationship Id="rId7" Type="http://schemas.openxmlformats.org/officeDocument/2006/relationships/image" Target="../media/image2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7.png"/><Relationship Id="rId4" Type="http://schemas.openxmlformats.org/officeDocument/2006/relationships/image" Target="../media/image20.pn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svg"/><Relationship Id="rId3" Type="http://schemas.openxmlformats.org/officeDocument/2006/relationships/image" Target="../media/image29.svg"/><Relationship Id="rId7" Type="http://schemas.openxmlformats.org/officeDocument/2006/relationships/image" Target="../media/image19.svg"/><Relationship Id="rId12" Type="http://schemas.openxmlformats.org/officeDocument/2006/relationships/image" Target="../media/image3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33.svg"/><Relationship Id="rId5" Type="http://schemas.openxmlformats.org/officeDocument/2006/relationships/image" Target="../media/image2.svg"/><Relationship Id="rId10" Type="http://schemas.openxmlformats.org/officeDocument/2006/relationships/image" Target="../media/image32.png"/><Relationship Id="rId4" Type="http://schemas.openxmlformats.org/officeDocument/2006/relationships/image" Target="../media/image1.png"/><Relationship Id="rId9" Type="http://schemas.openxmlformats.org/officeDocument/2006/relationships/image" Target="../media/image3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990020" y="-481429"/>
            <a:ext cx="24268040" cy="12635356"/>
            <a:chOff x="0" y="0"/>
            <a:chExt cx="32357387" cy="1684714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943852" cy="7899471"/>
            </a:xfrm>
            <a:custGeom>
              <a:avLst/>
              <a:gdLst/>
              <a:ahLst/>
              <a:cxnLst/>
              <a:rect l="l" t="t" r="r" b="b"/>
              <a:pathLst>
                <a:path w="10943852" h="7899471">
                  <a:moveTo>
                    <a:pt x="0" y="0"/>
                  </a:moveTo>
                  <a:lnTo>
                    <a:pt x="10943852" y="0"/>
                  </a:lnTo>
                  <a:lnTo>
                    <a:pt x="10943852" y="7899471"/>
                  </a:lnTo>
                  <a:lnTo>
                    <a:pt x="0" y="78994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4" name="Freeform 4"/>
            <p:cNvSpPr/>
            <p:nvPr/>
          </p:nvSpPr>
          <p:spPr>
            <a:xfrm>
              <a:off x="10683564" y="0"/>
              <a:ext cx="10943852" cy="7899471"/>
            </a:xfrm>
            <a:custGeom>
              <a:avLst/>
              <a:gdLst/>
              <a:ahLst/>
              <a:cxnLst/>
              <a:rect l="l" t="t" r="r" b="b"/>
              <a:pathLst>
                <a:path w="10943852" h="7899471">
                  <a:moveTo>
                    <a:pt x="0" y="0"/>
                  </a:moveTo>
                  <a:lnTo>
                    <a:pt x="10943852" y="0"/>
                  </a:lnTo>
                  <a:lnTo>
                    <a:pt x="10943852" y="7899471"/>
                  </a:lnTo>
                  <a:lnTo>
                    <a:pt x="0" y="78994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5" name="Freeform 5"/>
            <p:cNvSpPr/>
            <p:nvPr/>
          </p:nvSpPr>
          <p:spPr>
            <a:xfrm>
              <a:off x="21413535" y="0"/>
              <a:ext cx="10943852" cy="7899471"/>
            </a:xfrm>
            <a:custGeom>
              <a:avLst/>
              <a:gdLst/>
              <a:ahLst/>
              <a:cxnLst/>
              <a:rect l="l" t="t" r="r" b="b"/>
              <a:pathLst>
                <a:path w="10943852" h="7899471">
                  <a:moveTo>
                    <a:pt x="0" y="0"/>
                  </a:moveTo>
                  <a:lnTo>
                    <a:pt x="10943852" y="0"/>
                  </a:lnTo>
                  <a:lnTo>
                    <a:pt x="10943852" y="7899471"/>
                  </a:lnTo>
                  <a:lnTo>
                    <a:pt x="0" y="78994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 dirty="0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8947670"/>
              <a:ext cx="10943852" cy="7899471"/>
            </a:xfrm>
            <a:custGeom>
              <a:avLst/>
              <a:gdLst/>
              <a:ahLst/>
              <a:cxnLst/>
              <a:rect l="l" t="t" r="r" b="b"/>
              <a:pathLst>
                <a:path w="10943852" h="7899471">
                  <a:moveTo>
                    <a:pt x="0" y="0"/>
                  </a:moveTo>
                  <a:lnTo>
                    <a:pt x="10943852" y="0"/>
                  </a:lnTo>
                  <a:lnTo>
                    <a:pt x="10943852" y="7899471"/>
                  </a:lnTo>
                  <a:lnTo>
                    <a:pt x="0" y="78994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683564" y="8947670"/>
              <a:ext cx="10943852" cy="7899471"/>
            </a:xfrm>
            <a:custGeom>
              <a:avLst/>
              <a:gdLst/>
              <a:ahLst/>
              <a:cxnLst/>
              <a:rect l="l" t="t" r="r" b="b"/>
              <a:pathLst>
                <a:path w="10943852" h="7899471">
                  <a:moveTo>
                    <a:pt x="0" y="0"/>
                  </a:moveTo>
                  <a:lnTo>
                    <a:pt x="10943852" y="0"/>
                  </a:lnTo>
                  <a:lnTo>
                    <a:pt x="10943852" y="7899471"/>
                  </a:lnTo>
                  <a:lnTo>
                    <a:pt x="0" y="78994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8" name="Freeform 8"/>
            <p:cNvSpPr/>
            <p:nvPr/>
          </p:nvSpPr>
          <p:spPr>
            <a:xfrm>
              <a:off x="21413535" y="8947670"/>
              <a:ext cx="10943852" cy="7899471"/>
            </a:xfrm>
            <a:custGeom>
              <a:avLst/>
              <a:gdLst/>
              <a:ahLst/>
              <a:cxnLst/>
              <a:rect l="l" t="t" r="r" b="b"/>
              <a:pathLst>
                <a:path w="10943852" h="7899471">
                  <a:moveTo>
                    <a:pt x="0" y="0"/>
                  </a:moveTo>
                  <a:lnTo>
                    <a:pt x="10943852" y="0"/>
                  </a:lnTo>
                  <a:lnTo>
                    <a:pt x="10943852" y="7899471"/>
                  </a:lnTo>
                  <a:lnTo>
                    <a:pt x="0" y="78994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9" name="Freeform 9"/>
          <p:cNvSpPr/>
          <p:nvPr/>
        </p:nvSpPr>
        <p:spPr>
          <a:xfrm>
            <a:off x="4748563" y="825639"/>
            <a:ext cx="7460080" cy="7488160"/>
          </a:xfrm>
          <a:custGeom>
            <a:avLst/>
            <a:gdLst/>
            <a:ahLst/>
            <a:cxnLst/>
            <a:rect l="l" t="t" r="r" b="b"/>
            <a:pathLst>
              <a:path w="7460080" h="7488160">
                <a:moveTo>
                  <a:pt x="0" y="0"/>
                </a:moveTo>
                <a:lnTo>
                  <a:pt x="7460080" y="0"/>
                </a:lnTo>
                <a:lnTo>
                  <a:pt x="7460080" y="7488160"/>
                </a:lnTo>
                <a:lnTo>
                  <a:pt x="0" y="74881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cs-CZ" dirty="0"/>
          </a:p>
        </p:txBody>
      </p:sp>
      <p:sp>
        <p:nvSpPr>
          <p:cNvPr id="10" name="TextBox 10"/>
          <p:cNvSpPr txBox="1"/>
          <p:nvPr/>
        </p:nvSpPr>
        <p:spPr>
          <a:xfrm>
            <a:off x="1773712" y="802779"/>
            <a:ext cx="14705770" cy="60601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814"/>
              </a:lnSpc>
            </a:pPr>
            <a:r>
              <a:rPr lang="cs-CZ" sz="7200" dirty="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POTRAVINÁŘSKÉ VÝROBY VE VÝUCE CHEMIE</a:t>
            </a:r>
          </a:p>
          <a:p>
            <a:pPr algn="ctr">
              <a:lnSpc>
                <a:spcPts val="16814"/>
              </a:lnSpc>
            </a:pPr>
            <a:r>
              <a:rPr lang="cs-CZ" sz="4000" dirty="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FOOD PRODUCTION IN CHEMISTRY TEACHING</a:t>
            </a:r>
          </a:p>
        </p:txBody>
      </p:sp>
      <p:sp>
        <p:nvSpPr>
          <p:cNvPr id="11" name="Freeform 11"/>
          <p:cNvSpPr/>
          <p:nvPr/>
        </p:nvSpPr>
        <p:spPr>
          <a:xfrm>
            <a:off x="15331863" y="1936285"/>
            <a:ext cx="4397507" cy="4311492"/>
          </a:xfrm>
          <a:custGeom>
            <a:avLst/>
            <a:gdLst/>
            <a:ahLst/>
            <a:cxnLst/>
            <a:rect l="l" t="t" r="r" b="b"/>
            <a:pathLst>
              <a:path w="4397507" h="4311492">
                <a:moveTo>
                  <a:pt x="0" y="0"/>
                </a:moveTo>
                <a:lnTo>
                  <a:pt x="4397507" y="0"/>
                </a:lnTo>
                <a:lnTo>
                  <a:pt x="4397507" y="4311492"/>
                </a:lnTo>
                <a:lnTo>
                  <a:pt x="0" y="43114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cs-CZ"/>
          </a:p>
        </p:txBody>
      </p:sp>
      <p:sp>
        <p:nvSpPr>
          <p:cNvPr id="12" name="Freeform 12"/>
          <p:cNvSpPr/>
          <p:nvPr/>
        </p:nvSpPr>
        <p:spPr>
          <a:xfrm>
            <a:off x="-2789591" y="5484981"/>
            <a:ext cx="6485190" cy="6263528"/>
          </a:xfrm>
          <a:custGeom>
            <a:avLst/>
            <a:gdLst/>
            <a:ahLst/>
            <a:cxnLst/>
            <a:rect l="l" t="t" r="r" b="b"/>
            <a:pathLst>
              <a:path w="6485190" h="6263528">
                <a:moveTo>
                  <a:pt x="0" y="0"/>
                </a:moveTo>
                <a:lnTo>
                  <a:pt x="6485190" y="0"/>
                </a:lnTo>
                <a:lnTo>
                  <a:pt x="6485190" y="6263529"/>
                </a:lnTo>
                <a:lnTo>
                  <a:pt x="0" y="626352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3" name="TextBox 13"/>
          <p:cNvSpPr txBox="1"/>
          <p:nvPr/>
        </p:nvSpPr>
        <p:spPr>
          <a:xfrm>
            <a:off x="13481771" y="6829823"/>
            <a:ext cx="4450471" cy="28094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ct val="200000"/>
              </a:lnSpc>
            </a:pPr>
            <a:r>
              <a:rPr lang="cs-CZ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Kristýna Nová</a:t>
            </a:r>
          </a:p>
          <a:p>
            <a:pPr algn="r">
              <a:lnSpc>
                <a:spcPct val="200000"/>
              </a:lnSpc>
            </a:pPr>
            <a:r>
              <a:rPr lang="cs-CZ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Jan Hrdlička</a:t>
            </a:r>
          </a:p>
          <a:p>
            <a:pPr marL="0" lvl="0" indent="0" algn="l">
              <a:lnSpc>
                <a:spcPct val="200000"/>
              </a:lnSpc>
              <a:spcBef>
                <a:spcPct val="0"/>
              </a:spcBef>
            </a:pPr>
            <a:endParaRPr lang="en-US" sz="2400" u="none" strike="noStrike" dirty="0">
              <a:solidFill>
                <a:srgbClr val="000000"/>
              </a:solidFill>
              <a:latin typeface="Cloud"/>
              <a:ea typeface="Cloud"/>
              <a:cs typeface="Cloud"/>
              <a:sym typeface="Clou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9144000" y="8991778"/>
            <a:ext cx="8788243" cy="492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/>
            <a:r>
              <a:rPr lang="cs-CZ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Małgorzata </a:t>
            </a:r>
            <a:r>
              <a:rPr lang="cs-CZ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Nodzyńska-Moroń</a:t>
            </a:r>
            <a:endParaRPr lang="cs-CZ" sz="3200" b="1" cap="al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990020" y="-481429"/>
            <a:ext cx="24268040" cy="12635356"/>
            <a:chOff x="0" y="0"/>
            <a:chExt cx="32357387" cy="1684714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943852" cy="7899471"/>
            </a:xfrm>
            <a:custGeom>
              <a:avLst/>
              <a:gdLst/>
              <a:ahLst/>
              <a:cxnLst/>
              <a:rect l="l" t="t" r="r" b="b"/>
              <a:pathLst>
                <a:path w="10943852" h="7899471">
                  <a:moveTo>
                    <a:pt x="0" y="0"/>
                  </a:moveTo>
                  <a:lnTo>
                    <a:pt x="10943852" y="0"/>
                  </a:lnTo>
                  <a:lnTo>
                    <a:pt x="10943852" y="7899471"/>
                  </a:lnTo>
                  <a:lnTo>
                    <a:pt x="0" y="78994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4" name="Freeform 4"/>
            <p:cNvSpPr/>
            <p:nvPr/>
          </p:nvSpPr>
          <p:spPr>
            <a:xfrm>
              <a:off x="10683564" y="0"/>
              <a:ext cx="10943852" cy="7899471"/>
            </a:xfrm>
            <a:custGeom>
              <a:avLst/>
              <a:gdLst/>
              <a:ahLst/>
              <a:cxnLst/>
              <a:rect l="l" t="t" r="r" b="b"/>
              <a:pathLst>
                <a:path w="10943852" h="7899471">
                  <a:moveTo>
                    <a:pt x="0" y="0"/>
                  </a:moveTo>
                  <a:lnTo>
                    <a:pt x="10943852" y="0"/>
                  </a:lnTo>
                  <a:lnTo>
                    <a:pt x="10943852" y="7899471"/>
                  </a:lnTo>
                  <a:lnTo>
                    <a:pt x="0" y="78994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5" name="Freeform 5"/>
            <p:cNvSpPr/>
            <p:nvPr/>
          </p:nvSpPr>
          <p:spPr>
            <a:xfrm>
              <a:off x="21413535" y="0"/>
              <a:ext cx="10943852" cy="7899471"/>
            </a:xfrm>
            <a:custGeom>
              <a:avLst/>
              <a:gdLst/>
              <a:ahLst/>
              <a:cxnLst/>
              <a:rect l="l" t="t" r="r" b="b"/>
              <a:pathLst>
                <a:path w="10943852" h="7899471">
                  <a:moveTo>
                    <a:pt x="0" y="0"/>
                  </a:moveTo>
                  <a:lnTo>
                    <a:pt x="10943852" y="0"/>
                  </a:lnTo>
                  <a:lnTo>
                    <a:pt x="10943852" y="7899471"/>
                  </a:lnTo>
                  <a:lnTo>
                    <a:pt x="0" y="78994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8947670"/>
              <a:ext cx="10943852" cy="7899471"/>
            </a:xfrm>
            <a:custGeom>
              <a:avLst/>
              <a:gdLst/>
              <a:ahLst/>
              <a:cxnLst/>
              <a:rect l="l" t="t" r="r" b="b"/>
              <a:pathLst>
                <a:path w="10943852" h="7899471">
                  <a:moveTo>
                    <a:pt x="0" y="0"/>
                  </a:moveTo>
                  <a:lnTo>
                    <a:pt x="10943852" y="0"/>
                  </a:lnTo>
                  <a:lnTo>
                    <a:pt x="10943852" y="7899471"/>
                  </a:lnTo>
                  <a:lnTo>
                    <a:pt x="0" y="78994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683564" y="8947670"/>
              <a:ext cx="10943852" cy="7899471"/>
            </a:xfrm>
            <a:custGeom>
              <a:avLst/>
              <a:gdLst/>
              <a:ahLst/>
              <a:cxnLst/>
              <a:rect l="l" t="t" r="r" b="b"/>
              <a:pathLst>
                <a:path w="10943852" h="7899471">
                  <a:moveTo>
                    <a:pt x="0" y="0"/>
                  </a:moveTo>
                  <a:lnTo>
                    <a:pt x="10943852" y="0"/>
                  </a:lnTo>
                  <a:lnTo>
                    <a:pt x="10943852" y="7899471"/>
                  </a:lnTo>
                  <a:lnTo>
                    <a:pt x="0" y="78994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8" name="Freeform 8"/>
            <p:cNvSpPr/>
            <p:nvPr/>
          </p:nvSpPr>
          <p:spPr>
            <a:xfrm>
              <a:off x="21413535" y="8947670"/>
              <a:ext cx="10943852" cy="7899471"/>
            </a:xfrm>
            <a:custGeom>
              <a:avLst/>
              <a:gdLst/>
              <a:ahLst/>
              <a:cxnLst/>
              <a:rect l="l" t="t" r="r" b="b"/>
              <a:pathLst>
                <a:path w="10943852" h="7899471">
                  <a:moveTo>
                    <a:pt x="0" y="0"/>
                  </a:moveTo>
                  <a:lnTo>
                    <a:pt x="10943852" y="0"/>
                  </a:lnTo>
                  <a:lnTo>
                    <a:pt x="10943852" y="7899471"/>
                  </a:lnTo>
                  <a:lnTo>
                    <a:pt x="0" y="78994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9" name="Freeform 9"/>
          <p:cNvSpPr/>
          <p:nvPr/>
        </p:nvSpPr>
        <p:spPr>
          <a:xfrm>
            <a:off x="977334" y="-278491"/>
            <a:ext cx="16333332" cy="10882082"/>
          </a:xfrm>
          <a:custGeom>
            <a:avLst/>
            <a:gdLst/>
            <a:ahLst/>
            <a:cxnLst/>
            <a:rect l="l" t="t" r="r" b="b"/>
            <a:pathLst>
              <a:path w="16333332" h="10882082">
                <a:moveTo>
                  <a:pt x="0" y="0"/>
                </a:moveTo>
                <a:lnTo>
                  <a:pt x="16333332" y="0"/>
                </a:lnTo>
                <a:lnTo>
                  <a:pt x="16333332" y="10882082"/>
                </a:lnTo>
                <a:lnTo>
                  <a:pt x="0" y="108820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Freeform 10"/>
          <p:cNvSpPr/>
          <p:nvPr/>
        </p:nvSpPr>
        <p:spPr>
          <a:xfrm>
            <a:off x="15168106" y="1956920"/>
            <a:ext cx="6967328" cy="5524873"/>
          </a:xfrm>
          <a:custGeom>
            <a:avLst/>
            <a:gdLst/>
            <a:ahLst/>
            <a:cxnLst/>
            <a:rect l="l" t="t" r="r" b="b"/>
            <a:pathLst>
              <a:path w="6967328" h="5524873">
                <a:moveTo>
                  <a:pt x="0" y="0"/>
                </a:moveTo>
                <a:lnTo>
                  <a:pt x="6967328" y="0"/>
                </a:lnTo>
                <a:lnTo>
                  <a:pt x="6967328" y="5524873"/>
                </a:lnTo>
                <a:lnTo>
                  <a:pt x="0" y="552487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1" name="Freeform 11"/>
          <p:cNvSpPr/>
          <p:nvPr/>
        </p:nvSpPr>
        <p:spPr>
          <a:xfrm>
            <a:off x="-3869705" y="3238500"/>
            <a:ext cx="6967328" cy="5524873"/>
          </a:xfrm>
          <a:custGeom>
            <a:avLst/>
            <a:gdLst/>
            <a:ahLst/>
            <a:cxnLst/>
            <a:rect l="l" t="t" r="r" b="b"/>
            <a:pathLst>
              <a:path w="6967328" h="5524873">
                <a:moveTo>
                  <a:pt x="0" y="0"/>
                </a:moveTo>
                <a:lnTo>
                  <a:pt x="6967328" y="0"/>
                </a:lnTo>
                <a:lnTo>
                  <a:pt x="6967328" y="5524874"/>
                </a:lnTo>
                <a:lnTo>
                  <a:pt x="0" y="552487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4" name="TextBox 14"/>
          <p:cNvSpPr txBox="1"/>
          <p:nvPr/>
        </p:nvSpPr>
        <p:spPr>
          <a:xfrm>
            <a:off x="4196823" y="3571852"/>
            <a:ext cx="9932455" cy="3143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65"/>
              </a:lnSpc>
            </a:pPr>
            <a:r>
              <a:rPr lang="cs-CZ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Děkuji za pozornost </a:t>
            </a:r>
            <a:r>
              <a:rPr lang="cs-CZ" sz="9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</a:t>
            </a:r>
            <a:endParaRPr lang="en-US" sz="9592" dirty="0">
              <a:solidFill>
                <a:srgbClr val="000000"/>
              </a:solidFill>
              <a:latin typeface="Telegraf"/>
              <a:ea typeface="Telegraf"/>
              <a:cs typeface="Telegraf"/>
              <a:sym typeface="Telegraf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990020" y="-481429"/>
            <a:ext cx="24268040" cy="12635356"/>
            <a:chOff x="0" y="0"/>
            <a:chExt cx="32357387" cy="1684714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943852" cy="7899471"/>
            </a:xfrm>
            <a:custGeom>
              <a:avLst/>
              <a:gdLst/>
              <a:ahLst/>
              <a:cxnLst/>
              <a:rect l="l" t="t" r="r" b="b"/>
              <a:pathLst>
                <a:path w="10943852" h="7899471">
                  <a:moveTo>
                    <a:pt x="0" y="0"/>
                  </a:moveTo>
                  <a:lnTo>
                    <a:pt x="10943852" y="0"/>
                  </a:lnTo>
                  <a:lnTo>
                    <a:pt x="10943852" y="7899471"/>
                  </a:lnTo>
                  <a:lnTo>
                    <a:pt x="0" y="78994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4" name="Freeform 4"/>
            <p:cNvSpPr/>
            <p:nvPr/>
          </p:nvSpPr>
          <p:spPr>
            <a:xfrm>
              <a:off x="10683564" y="0"/>
              <a:ext cx="10943852" cy="7899471"/>
            </a:xfrm>
            <a:custGeom>
              <a:avLst/>
              <a:gdLst/>
              <a:ahLst/>
              <a:cxnLst/>
              <a:rect l="l" t="t" r="r" b="b"/>
              <a:pathLst>
                <a:path w="10943852" h="7899471">
                  <a:moveTo>
                    <a:pt x="0" y="0"/>
                  </a:moveTo>
                  <a:lnTo>
                    <a:pt x="10943852" y="0"/>
                  </a:lnTo>
                  <a:lnTo>
                    <a:pt x="10943852" y="7899471"/>
                  </a:lnTo>
                  <a:lnTo>
                    <a:pt x="0" y="78994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r>
                <a:rPr lang="cs-CZ" b="1" dirty="0">
                  <a:latin typeface="Cloud" panose="020B0604020202020204" charset="0"/>
                  <a:cs typeface="Cloud" panose="020B0604020202020204" charset="0"/>
                </a:rPr>
                <a:t>.</a:t>
              </a:r>
              <a:endParaRPr lang="cs-CZ" dirty="0"/>
            </a:p>
          </p:txBody>
        </p:sp>
        <p:sp>
          <p:nvSpPr>
            <p:cNvPr id="5" name="Freeform 5"/>
            <p:cNvSpPr/>
            <p:nvPr/>
          </p:nvSpPr>
          <p:spPr>
            <a:xfrm>
              <a:off x="21413535" y="0"/>
              <a:ext cx="10943852" cy="7899471"/>
            </a:xfrm>
            <a:custGeom>
              <a:avLst/>
              <a:gdLst/>
              <a:ahLst/>
              <a:cxnLst/>
              <a:rect l="l" t="t" r="r" b="b"/>
              <a:pathLst>
                <a:path w="10943852" h="7899471">
                  <a:moveTo>
                    <a:pt x="0" y="0"/>
                  </a:moveTo>
                  <a:lnTo>
                    <a:pt x="10943852" y="0"/>
                  </a:lnTo>
                  <a:lnTo>
                    <a:pt x="10943852" y="7899471"/>
                  </a:lnTo>
                  <a:lnTo>
                    <a:pt x="0" y="78994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8947670"/>
              <a:ext cx="10943852" cy="7899471"/>
            </a:xfrm>
            <a:custGeom>
              <a:avLst/>
              <a:gdLst/>
              <a:ahLst/>
              <a:cxnLst/>
              <a:rect l="l" t="t" r="r" b="b"/>
              <a:pathLst>
                <a:path w="10943852" h="7899471">
                  <a:moveTo>
                    <a:pt x="0" y="0"/>
                  </a:moveTo>
                  <a:lnTo>
                    <a:pt x="10943852" y="0"/>
                  </a:lnTo>
                  <a:lnTo>
                    <a:pt x="10943852" y="7899471"/>
                  </a:lnTo>
                  <a:lnTo>
                    <a:pt x="0" y="78994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683564" y="8947670"/>
              <a:ext cx="10943852" cy="7899471"/>
            </a:xfrm>
            <a:custGeom>
              <a:avLst/>
              <a:gdLst/>
              <a:ahLst/>
              <a:cxnLst/>
              <a:rect l="l" t="t" r="r" b="b"/>
              <a:pathLst>
                <a:path w="10943852" h="7899471">
                  <a:moveTo>
                    <a:pt x="0" y="0"/>
                  </a:moveTo>
                  <a:lnTo>
                    <a:pt x="10943852" y="0"/>
                  </a:lnTo>
                  <a:lnTo>
                    <a:pt x="10943852" y="7899471"/>
                  </a:lnTo>
                  <a:lnTo>
                    <a:pt x="0" y="78994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8" name="Freeform 8"/>
            <p:cNvSpPr/>
            <p:nvPr/>
          </p:nvSpPr>
          <p:spPr>
            <a:xfrm>
              <a:off x="21413535" y="8947670"/>
              <a:ext cx="10943852" cy="7899471"/>
            </a:xfrm>
            <a:custGeom>
              <a:avLst/>
              <a:gdLst/>
              <a:ahLst/>
              <a:cxnLst/>
              <a:rect l="l" t="t" r="r" b="b"/>
              <a:pathLst>
                <a:path w="10943852" h="7899471">
                  <a:moveTo>
                    <a:pt x="0" y="0"/>
                  </a:moveTo>
                  <a:lnTo>
                    <a:pt x="10943852" y="0"/>
                  </a:lnTo>
                  <a:lnTo>
                    <a:pt x="10943852" y="7899471"/>
                  </a:lnTo>
                  <a:lnTo>
                    <a:pt x="0" y="78994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1" name="Freeform 11"/>
          <p:cNvSpPr/>
          <p:nvPr/>
        </p:nvSpPr>
        <p:spPr>
          <a:xfrm>
            <a:off x="0" y="-289706"/>
            <a:ext cx="3657826" cy="10576706"/>
          </a:xfrm>
          <a:custGeom>
            <a:avLst/>
            <a:gdLst/>
            <a:ahLst/>
            <a:cxnLst/>
            <a:rect l="l" t="t" r="r" b="b"/>
            <a:pathLst>
              <a:path w="3657826" h="10576706">
                <a:moveTo>
                  <a:pt x="0" y="0"/>
                </a:moveTo>
                <a:lnTo>
                  <a:pt x="3657826" y="0"/>
                </a:lnTo>
                <a:lnTo>
                  <a:pt x="3657826" y="10576706"/>
                </a:lnTo>
                <a:lnTo>
                  <a:pt x="0" y="105767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35084" r="-399969" b="-37823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2" name="Freeform 12"/>
          <p:cNvSpPr/>
          <p:nvPr/>
        </p:nvSpPr>
        <p:spPr>
          <a:xfrm rot="-10800000">
            <a:off x="14630174" y="-289706"/>
            <a:ext cx="3657826" cy="10576706"/>
          </a:xfrm>
          <a:custGeom>
            <a:avLst/>
            <a:gdLst/>
            <a:ahLst/>
            <a:cxnLst/>
            <a:rect l="l" t="t" r="r" b="b"/>
            <a:pathLst>
              <a:path w="3657826" h="10576706">
                <a:moveTo>
                  <a:pt x="0" y="0"/>
                </a:moveTo>
                <a:lnTo>
                  <a:pt x="3657826" y="0"/>
                </a:lnTo>
                <a:lnTo>
                  <a:pt x="3657826" y="10576706"/>
                </a:lnTo>
                <a:lnTo>
                  <a:pt x="0" y="105767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35084" r="-399969" b="-37823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5" name="TextBox 15"/>
          <p:cNvSpPr txBox="1"/>
          <p:nvPr/>
        </p:nvSpPr>
        <p:spPr>
          <a:xfrm>
            <a:off x="977334" y="615236"/>
            <a:ext cx="16624866" cy="28212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0965"/>
              </a:lnSpc>
            </a:pPr>
            <a:r>
              <a:rPr lang="cs-CZ" sz="8987" dirty="0">
                <a:solidFill>
                  <a:schemeClr val="accent4">
                    <a:lumMod val="75000"/>
                    <a:alpha val="38000"/>
                  </a:schemeClr>
                </a:solidFill>
                <a:effectLst>
                  <a:outerShdw blurRad="50800" dist="50800" dir="5400000" sx="1000" sy="1000" algn="ctr" rotWithShape="0">
                    <a:srgbClr val="000000">
                      <a:alpha val="99000"/>
                    </a:srgbClr>
                  </a:outerShdw>
                </a:effectLst>
                <a:latin typeface="Telegraf"/>
                <a:ea typeface="Telegraf"/>
                <a:cs typeface="Telegraf"/>
                <a:sym typeface="Telegraf"/>
              </a:rPr>
              <a:t>POTRAVINÁŘSKÉ VÝROBY VE VÝUCE CHEMIE</a:t>
            </a:r>
            <a:endParaRPr lang="en-US" sz="8987" dirty="0">
              <a:solidFill>
                <a:schemeClr val="accent4">
                  <a:lumMod val="75000"/>
                  <a:alpha val="38000"/>
                </a:schemeClr>
              </a:solidFill>
              <a:effectLst>
                <a:outerShdw blurRad="50800" dist="50800" dir="5400000" sx="1000" sy="1000" algn="ctr" rotWithShape="0">
                  <a:srgbClr val="000000">
                    <a:alpha val="99000"/>
                  </a:srgbClr>
                </a:outerShdw>
              </a:effectLst>
              <a:latin typeface="Telegraf"/>
              <a:ea typeface="Telegraf"/>
              <a:cs typeface="Telegraf"/>
              <a:sym typeface="Telegraf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837187" y="4751996"/>
            <a:ext cx="5780314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spcBef>
                <a:spcPct val="0"/>
              </a:spcBef>
            </a:pPr>
            <a:r>
              <a:rPr lang="cs-CZ" sz="4800" dirty="0">
                <a:solidFill>
                  <a:srgbClr val="000000"/>
                </a:solidFill>
                <a:latin typeface="Cloud"/>
                <a:ea typeface="Cloud"/>
                <a:cs typeface="Cloud"/>
                <a:sym typeface="Cloud"/>
              </a:rPr>
              <a:t>Vedoucí práce</a:t>
            </a:r>
            <a:endParaRPr lang="en-US" sz="4800" dirty="0">
              <a:solidFill>
                <a:srgbClr val="000000"/>
              </a:solidFill>
              <a:latin typeface="Cloud"/>
              <a:ea typeface="Cloud"/>
              <a:cs typeface="Cloud"/>
              <a:sym typeface="Cloud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3352800" y="5773599"/>
            <a:ext cx="8508233" cy="448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499"/>
              </a:lnSpc>
              <a:spcBef>
                <a:spcPct val="0"/>
              </a:spcBef>
            </a:pPr>
            <a:r>
              <a:rPr lang="cs-C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doc. Mgr. </a:t>
            </a:r>
            <a:r>
              <a:rPr lang="cs-CZ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Małgorzata</a:t>
            </a:r>
            <a:r>
              <a:rPr lang="cs-CZ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Nodzyńska-Moroń</a:t>
            </a:r>
            <a:r>
              <a:rPr lang="cs-CZ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Dr.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Cloud"/>
              <a:cs typeface="Times New Roman" panose="02020603050405020304" pitchFamily="18" charset="0"/>
              <a:sym typeface="Cloud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3540047" y="8216184"/>
            <a:ext cx="4332366" cy="448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499"/>
              </a:lnSpc>
              <a:spcBef>
                <a:spcPct val="0"/>
              </a:spcBef>
            </a:pPr>
            <a:r>
              <a:rPr lang="cs-CZ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Ing. Jan Hrdlička Ph.D</a:t>
            </a:r>
            <a:r>
              <a:rPr lang="cs-C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99" dirty="0">
              <a:solidFill>
                <a:srgbClr val="000000"/>
              </a:solidFill>
              <a:latin typeface="Cloud"/>
              <a:ea typeface="Cloud"/>
              <a:cs typeface="Cloud"/>
              <a:sym typeface="Cloud"/>
            </a:endParaRPr>
          </a:p>
        </p:txBody>
      </p:sp>
      <p:pic>
        <p:nvPicPr>
          <p:cNvPr id="25" name="Obrázek 24">
            <a:extLst>
              <a:ext uri="{FF2B5EF4-FFF2-40B4-BE49-F238E27FC236}">
                <a16:creationId xmlns:a16="http://schemas.microsoft.com/office/drawing/2014/main" id="{00812D31-BA45-77F2-E538-4F52FC23FC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2041" y="3752252"/>
            <a:ext cx="4596634" cy="4556430"/>
          </a:xfrm>
          <a:prstGeom prst="roundRect">
            <a:avLst>
              <a:gd name="adj" fmla="val 16667"/>
            </a:avLst>
          </a:prstGeom>
          <a:ln>
            <a:noFill/>
          </a:ln>
          <a:effectLst/>
        </p:spPr>
      </p:pic>
      <p:sp>
        <p:nvSpPr>
          <p:cNvPr id="26" name="TextBox 17">
            <a:extLst>
              <a:ext uri="{FF2B5EF4-FFF2-40B4-BE49-F238E27FC236}">
                <a16:creationId xmlns:a16="http://schemas.microsoft.com/office/drawing/2014/main" id="{A454CFDD-AF9C-79CA-70CE-83E06BCFCF44}"/>
              </a:ext>
            </a:extLst>
          </p:cNvPr>
          <p:cNvSpPr txBox="1"/>
          <p:nvPr/>
        </p:nvSpPr>
        <p:spPr>
          <a:xfrm>
            <a:off x="839726" y="7204580"/>
            <a:ext cx="3657827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spcBef>
                <a:spcPct val="0"/>
              </a:spcBef>
            </a:pPr>
            <a:r>
              <a:rPr lang="cs-CZ" sz="4800" dirty="0">
                <a:solidFill>
                  <a:srgbClr val="000000"/>
                </a:solidFill>
                <a:latin typeface="Cloud"/>
                <a:ea typeface="Cloud"/>
                <a:cs typeface="Cloud"/>
                <a:sym typeface="Cloud"/>
              </a:rPr>
              <a:t>Konzultující</a:t>
            </a:r>
            <a:endParaRPr lang="en-US" sz="4800" dirty="0">
              <a:solidFill>
                <a:srgbClr val="000000"/>
              </a:solidFill>
              <a:latin typeface="Cloud"/>
              <a:ea typeface="Cloud"/>
              <a:cs typeface="Cloud"/>
              <a:sym typeface="Cloud"/>
            </a:endParaRPr>
          </a:p>
        </p:txBody>
      </p:sp>
      <p:pic>
        <p:nvPicPr>
          <p:cNvPr id="28" name="Obrázek 27" descr="Obsah obrázku ponožka, černobílá&#10;&#10;Popis byl vytvořen automaticky">
            <a:extLst>
              <a:ext uri="{FF2B5EF4-FFF2-40B4-BE49-F238E27FC236}">
                <a16:creationId xmlns:a16="http://schemas.microsoft.com/office/drawing/2014/main" id="{57A097D8-F75F-1C4F-3BE8-0073C2E95CD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98266">
            <a:off x="11406526" y="2396568"/>
            <a:ext cx="1678391" cy="3593621"/>
          </a:xfrm>
          <a:prstGeom prst="rect">
            <a:avLst/>
          </a:prstGeom>
        </p:spPr>
      </p:pic>
      <p:pic>
        <p:nvPicPr>
          <p:cNvPr id="30" name="Obrázek 29" descr="Obsah obrázku černobílá, bílé, ručník, černobílý&#10;&#10;Popis byl vytvořen automaticky">
            <a:extLst>
              <a:ext uri="{FF2B5EF4-FFF2-40B4-BE49-F238E27FC236}">
                <a16:creationId xmlns:a16="http://schemas.microsoft.com/office/drawing/2014/main" id="{A548E0D9-B82B-7341-0620-14A27E16ACB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44041">
            <a:off x="13862782" y="7453364"/>
            <a:ext cx="3381092" cy="13718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990020" y="-481429"/>
            <a:ext cx="24268040" cy="12635356"/>
            <a:chOff x="0" y="0"/>
            <a:chExt cx="32357387" cy="1684714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943852" cy="7899471"/>
            </a:xfrm>
            <a:custGeom>
              <a:avLst/>
              <a:gdLst/>
              <a:ahLst/>
              <a:cxnLst/>
              <a:rect l="l" t="t" r="r" b="b"/>
              <a:pathLst>
                <a:path w="10943852" h="7899471">
                  <a:moveTo>
                    <a:pt x="0" y="0"/>
                  </a:moveTo>
                  <a:lnTo>
                    <a:pt x="10943852" y="0"/>
                  </a:lnTo>
                  <a:lnTo>
                    <a:pt x="10943852" y="7899471"/>
                  </a:lnTo>
                  <a:lnTo>
                    <a:pt x="0" y="78994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4" name="Freeform 4"/>
            <p:cNvSpPr/>
            <p:nvPr/>
          </p:nvSpPr>
          <p:spPr>
            <a:xfrm>
              <a:off x="10683564" y="0"/>
              <a:ext cx="10943852" cy="7899471"/>
            </a:xfrm>
            <a:custGeom>
              <a:avLst/>
              <a:gdLst/>
              <a:ahLst/>
              <a:cxnLst/>
              <a:rect l="l" t="t" r="r" b="b"/>
              <a:pathLst>
                <a:path w="10943852" h="7899471">
                  <a:moveTo>
                    <a:pt x="0" y="0"/>
                  </a:moveTo>
                  <a:lnTo>
                    <a:pt x="10943852" y="0"/>
                  </a:lnTo>
                  <a:lnTo>
                    <a:pt x="10943852" y="7899471"/>
                  </a:lnTo>
                  <a:lnTo>
                    <a:pt x="0" y="78994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5" name="Freeform 5"/>
            <p:cNvSpPr/>
            <p:nvPr/>
          </p:nvSpPr>
          <p:spPr>
            <a:xfrm>
              <a:off x="21413535" y="0"/>
              <a:ext cx="10943852" cy="7899471"/>
            </a:xfrm>
            <a:custGeom>
              <a:avLst/>
              <a:gdLst/>
              <a:ahLst/>
              <a:cxnLst/>
              <a:rect l="l" t="t" r="r" b="b"/>
              <a:pathLst>
                <a:path w="10943852" h="7899471">
                  <a:moveTo>
                    <a:pt x="0" y="0"/>
                  </a:moveTo>
                  <a:lnTo>
                    <a:pt x="10943852" y="0"/>
                  </a:lnTo>
                  <a:lnTo>
                    <a:pt x="10943852" y="7899471"/>
                  </a:lnTo>
                  <a:lnTo>
                    <a:pt x="0" y="78994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8947670"/>
              <a:ext cx="10943852" cy="7899471"/>
            </a:xfrm>
            <a:custGeom>
              <a:avLst/>
              <a:gdLst/>
              <a:ahLst/>
              <a:cxnLst/>
              <a:rect l="l" t="t" r="r" b="b"/>
              <a:pathLst>
                <a:path w="10943852" h="7899471">
                  <a:moveTo>
                    <a:pt x="0" y="0"/>
                  </a:moveTo>
                  <a:lnTo>
                    <a:pt x="10943852" y="0"/>
                  </a:lnTo>
                  <a:lnTo>
                    <a:pt x="10943852" y="7899471"/>
                  </a:lnTo>
                  <a:lnTo>
                    <a:pt x="0" y="78994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683564" y="8947670"/>
              <a:ext cx="10943852" cy="7899471"/>
            </a:xfrm>
            <a:custGeom>
              <a:avLst/>
              <a:gdLst/>
              <a:ahLst/>
              <a:cxnLst/>
              <a:rect l="l" t="t" r="r" b="b"/>
              <a:pathLst>
                <a:path w="10943852" h="7899471">
                  <a:moveTo>
                    <a:pt x="0" y="0"/>
                  </a:moveTo>
                  <a:lnTo>
                    <a:pt x="10943852" y="0"/>
                  </a:lnTo>
                  <a:lnTo>
                    <a:pt x="10943852" y="7899471"/>
                  </a:lnTo>
                  <a:lnTo>
                    <a:pt x="0" y="78994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8" name="Freeform 8"/>
            <p:cNvSpPr/>
            <p:nvPr/>
          </p:nvSpPr>
          <p:spPr>
            <a:xfrm>
              <a:off x="21413535" y="8947670"/>
              <a:ext cx="10943852" cy="7899471"/>
            </a:xfrm>
            <a:custGeom>
              <a:avLst/>
              <a:gdLst/>
              <a:ahLst/>
              <a:cxnLst/>
              <a:rect l="l" t="t" r="r" b="b"/>
              <a:pathLst>
                <a:path w="10943852" h="7899471">
                  <a:moveTo>
                    <a:pt x="0" y="0"/>
                  </a:moveTo>
                  <a:lnTo>
                    <a:pt x="10943852" y="0"/>
                  </a:lnTo>
                  <a:lnTo>
                    <a:pt x="10943852" y="7899471"/>
                  </a:lnTo>
                  <a:lnTo>
                    <a:pt x="0" y="78994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872223" y="-590516"/>
            <a:ext cx="11101416" cy="12067379"/>
            <a:chOff x="0" y="0"/>
            <a:chExt cx="10580345" cy="11902888"/>
          </a:xfrm>
          <a:blipFill dpi="0" rotWithShape="1">
            <a:blip r:embed="rId4"/>
            <a:srcRect/>
            <a:stretch>
              <a:fillRect/>
            </a:stretch>
          </a:blipFill>
        </p:grpSpPr>
        <p:sp>
          <p:nvSpPr>
            <p:cNvPr id="10" name="Freeform 10"/>
            <p:cNvSpPr/>
            <p:nvPr/>
          </p:nvSpPr>
          <p:spPr>
            <a:xfrm>
              <a:off x="-81534" y="-15367"/>
              <a:ext cx="10664928" cy="11929813"/>
            </a:xfrm>
            <a:custGeom>
              <a:avLst/>
              <a:gdLst/>
              <a:ahLst/>
              <a:cxnLst/>
              <a:rect l="l" t="t" r="r" b="b"/>
              <a:pathLst>
                <a:path w="10664928" h="11929813">
                  <a:moveTo>
                    <a:pt x="10661879" y="11885385"/>
                  </a:moveTo>
                  <a:cubicBezTo>
                    <a:pt x="10214314" y="11929813"/>
                    <a:pt x="9819142" y="11915268"/>
                    <a:pt x="9367547" y="11887876"/>
                  </a:cubicBezTo>
                  <a:cubicBezTo>
                    <a:pt x="6873275" y="11926383"/>
                    <a:pt x="3698323" y="11899828"/>
                    <a:pt x="1055782" y="11895097"/>
                  </a:cubicBezTo>
                  <a:cubicBezTo>
                    <a:pt x="953330" y="11928034"/>
                    <a:pt x="993208" y="11797979"/>
                    <a:pt x="960330" y="11743195"/>
                  </a:cubicBezTo>
                  <a:cubicBezTo>
                    <a:pt x="870605" y="11646824"/>
                    <a:pt x="794243" y="11556430"/>
                    <a:pt x="755850" y="11434411"/>
                  </a:cubicBezTo>
                  <a:cubicBezTo>
                    <a:pt x="828818" y="10853697"/>
                    <a:pt x="935088" y="11054905"/>
                    <a:pt x="809516" y="10673158"/>
                  </a:cubicBezTo>
                  <a:cubicBezTo>
                    <a:pt x="894362" y="10494860"/>
                    <a:pt x="832424" y="10257793"/>
                    <a:pt x="742063" y="10171881"/>
                  </a:cubicBezTo>
                  <a:cubicBezTo>
                    <a:pt x="655307" y="9855377"/>
                    <a:pt x="723184" y="10060569"/>
                    <a:pt x="624551" y="9887252"/>
                  </a:cubicBezTo>
                  <a:cubicBezTo>
                    <a:pt x="494523" y="9834709"/>
                    <a:pt x="641944" y="9765232"/>
                    <a:pt x="582339" y="9726136"/>
                  </a:cubicBezTo>
                  <a:cubicBezTo>
                    <a:pt x="454221" y="9439514"/>
                    <a:pt x="357921" y="9320981"/>
                    <a:pt x="221742" y="9126497"/>
                  </a:cubicBezTo>
                  <a:cubicBezTo>
                    <a:pt x="134563" y="9063246"/>
                    <a:pt x="232348" y="8982315"/>
                    <a:pt x="189713" y="8938487"/>
                  </a:cubicBezTo>
                  <a:cubicBezTo>
                    <a:pt x="0" y="8756703"/>
                    <a:pt x="197773" y="8800780"/>
                    <a:pt x="153441" y="8673032"/>
                  </a:cubicBezTo>
                  <a:cubicBezTo>
                    <a:pt x="75057" y="8487264"/>
                    <a:pt x="185046" y="8312701"/>
                    <a:pt x="248045" y="8197903"/>
                  </a:cubicBezTo>
                  <a:cubicBezTo>
                    <a:pt x="425798" y="7966314"/>
                    <a:pt x="576612" y="7587556"/>
                    <a:pt x="535674" y="7516585"/>
                  </a:cubicBezTo>
                  <a:cubicBezTo>
                    <a:pt x="540765" y="7388091"/>
                    <a:pt x="687337" y="7315377"/>
                    <a:pt x="640883" y="7181902"/>
                  </a:cubicBezTo>
                  <a:cubicBezTo>
                    <a:pt x="681610" y="7094746"/>
                    <a:pt x="763487" y="6948821"/>
                    <a:pt x="853636" y="6852201"/>
                  </a:cubicBezTo>
                  <a:cubicBezTo>
                    <a:pt x="865514" y="6495604"/>
                    <a:pt x="923846" y="6363624"/>
                    <a:pt x="962239" y="6178852"/>
                  </a:cubicBezTo>
                  <a:cubicBezTo>
                    <a:pt x="1045177" y="6014250"/>
                    <a:pt x="1071903" y="5851142"/>
                    <a:pt x="1153568" y="5712936"/>
                  </a:cubicBezTo>
                  <a:cubicBezTo>
                    <a:pt x="1071267" y="5563524"/>
                    <a:pt x="1182840" y="5541610"/>
                    <a:pt x="1145932" y="5477861"/>
                  </a:cubicBezTo>
                  <a:cubicBezTo>
                    <a:pt x="1307988" y="5226103"/>
                    <a:pt x="1258353" y="4766661"/>
                    <a:pt x="1222505" y="4494732"/>
                  </a:cubicBezTo>
                  <a:cubicBezTo>
                    <a:pt x="1167992" y="4302987"/>
                    <a:pt x="1124296" y="4206118"/>
                    <a:pt x="1004450" y="4123942"/>
                  </a:cubicBezTo>
                  <a:cubicBezTo>
                    <a:pt x="1030541" y="4019354"/>
                    <a:pt x="942725" y="3928960"/>
                    <a:pt x="915786" y="3941161"/>
                  </a:cubicBezTo>
                  <a:cubicBezTo>
                    <a:pt x="931482" y="3735223"/>
                    <a:pt x="848545" y="3677699"/>
                    <a:pt x="828394" y="3596767"/>
                  </a:cubicBezTo>
                  <a:cubicBezTo>
                    <a:pt x="729124" y="3492428"/>
                    <a:pt x="958633" y="3477238"/>
                    <a:pt x="834121" y="3341771"/>
                  </a:cubicBezTo>
                  <a:cubicBezTo>
                    <a:pt x="869757" y="3142307"/>
                    <a:pt x="874211" y="3039960"/>
                    <a:pt x="840272" y="2952056"/>
                  </a:cubicBezTo>
                  <a:cubicBezTo>
                    <a:pt x="814394" y="2879093"/>
                    <a:pt x="947391" y="2731922"/>
                    <a:pt x="899877" y="2744124"/>
                  </a:cubicBezTo>
                  <a:cubicBezTo>
                    <a:pt x="901998" y="2633560"/>
                    <a:pt x="840060" y="2586744"/>
                    <a:pt x="805273" y="2553624"/>
                  </a:cubicBezTo>
                  <a:cubicBezTo>
                    <a:pt x="821182" y="2508054"/>
                    <a:pt x="921089" y="2423138"/>
                    <a:pt x="932331" y="2397489"/>
                  </a:cubicBezTo>
                  <a:cubicBezTo>
                    <a:pt x="944421" y="2284185"/>
                    <a:pt x="821182" y="2259034"/>
                    <a:pt x="913028" y="2142742"/>
                  </a:cubicBezTo>
                  <a:cubicBezTo>
                    <a:pt x="849393" y="2005034"/>
                    <a:pt x="799122" y="1986607"/>
                    <a:pt x="820546" y="1886501"/>
                  </a:cubicBezTo>
                  <a:cubicBezTo>
                    <a:pt x="641308" y="1101093"/>
                    <a:pt x="819485" y="1353848"/>
                    <a:pt x="889696" y="932258"/>
                  </a:cubicBezTo>
                  <a:cubicBezTo>
                    <a:pt x="984511" y="617746"/>
                    <a:pt x="860424" y="685977"/>
                    <a:pt x="834545" y="469330"/>
                  </a:cubicBezTo>
                  <a:cubicBezTo>
                    <a:pt x="870393" y="50728"/>
                    <a:pt x="708549" y="115971"/>
                    <a:pt x="923634" y="15367"/>
                  </a:cubicBezTo>
                  <a:cubicBezTo>
                    <a:pt x="3945863" y="51724"/>
                    <a:pt x="7133118" y="40518"/>
                    <a:pt x="10016622" y="20347"/>
                  </a:cubicBezTo>
                  <a:cubicBezTo>
                    <a:pt x="10288554" y="76377"/>
                    <a:pt x="10627940" y="0"/>
                    <a:pt x="10647243" y="56704"/>
                  </a:cubicBezTo>
                  <a:cubicBezTo>
                    <a:pt x="10658697" y="406826"/>
                    <a:pt x="10646395" y="795047"/>
                    <a:pt x="10646182" y="1212902"/>
                  </a:cubicBezTo>
                  <a:cubicBezTo>
                    <a:pt x="10644061" y="3236685"/>
                    <a:pt x="10662006" y="5397677"/>
                    <a:pt x="10647667" y="7343516"/>
                  </a:cubicBezTo>
                  <a:cubicBezTo>
                    <a:pt x="10664928" y="8974345"/>
                    <a:pt x="10630274" y="10340218"/>
                    <a:pt x="10661879" y="11885385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cs-CZ" dirty="0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359256" y="1213232"/>
            <a:ext cx="811530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cs-CZ" sz="7200" b="1" dirty="0">
                <a:latin typeface="Cloud" panose="020B0604020202020204" charset="0"/>
                <a:cs typeface="Cloud" panose="020B0604020202020204" charset="0"/>
              </a:rPr>
              <a:t>Výzkumné otázky: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642674" y="2901164"/>
            <a:ext cx="914400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cs-CZ" sz="3200" b="1" dirty="0">
                <a:latin typeface="Cloud" panose="020B0604020202020204" charset="0"/>
                <a:cs typeface="Cloud" panose="020B0604020202020204" charset="0"/>
              </a:rPr>
              <a:t>Můžeme díky aktivnímu propojení všedního života s chemickými principy ve výuce probudit větší zájem o chemii jako vědní obor? </a:t>
            </a:r>
          </a:p>
        </p:txBody>
      </p:sp>
      <p:sp>
        <p:nvSpPr>
          <p:cNvPr id="15" name="Freeform 15"/>
          <p:cNvSpPr/>
          <p:nvPr/>
        </p:nvSpPr>
        <p:spPr>
          <a:xfrm rot="18001549">
            <a:off x="12337497" y="943923"/>
            <a:ext cx="13789600" cy="10903894"/>
          </a:xfrm>
          <a:custGeom>
            <a:avLst/>
            <a:gdLst/>
            <a:ahLst/>
            <a:cxnLst/>
            <a:rect l="l" t="t" r="r" b="b"/>
            <a:pathLst>
              <a:path w="12352120" h="8229600">
                <a:moveTo>
                  <a:pt x="0" y="0"/>
                </a:moveTo>
                <a:lnTo>
                  <a:pt x="12352120" y="0"/>
                </a:lnTo>
                <a:lnTo>
                  <a:pt x="1235212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72000"/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807C775B-0E72-0C4D-44A7-35E836EA9C6D}"/>
              </a:ext>
            </a:extLst>
          </p:cNvPr>
          <p:cNvSpPr txBox="1"/>
          <p:nvPr/>
        </p:nvSpPr>
        <p:spPr>
          <a:xfrm>
            <a:off x="1494437" y="5138042"/>
            <a:ext cx="9567474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latin typeface="Cloud" panose="020B0604020202020204" charset="0"/>
                <a:cs typeface="Cloud" panose="020B0604020202020204" charset="0"/>
              </a:rPr>
              <a:t>Lze díky zařazení praktických cvičení odvozených z technologické praxe přiblížit chemii žákům? Tj. odbourat problém abstraktní výuky a lépe principy vysvětlit?</a:t>
            </a:r>
          </a:p>
          <a:p>
            <a:endParaRPr lang="cs-CZ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10">
            <a:extLst>
              <a:ext uri="{FF2B5EF4-FFF2-40B4-BE49-F238E27FC236}">
                <a16:creationId xmlns:a16="http://schemas.microsoft.com/office/drawing/2014/main" id="{4A377C51-4602-E2FE-96DD-5EAB5A41D059}"/>
              </a:ext>
            </a:extLst>
          </p:cNvPr>
          <p:cNvSpPr/>
          <p:nvPr/>
        </p:nvSpPr>
        <p:spPr>
          <a:xfrm rot="-5400000">
            <a:off x="1620895" y="7491488"/>
            <a:ext cx="2062553" cy="2437471"/>
          </a:xfrm>
          <a:custGeom>
            <a:avLst/>
            <a:gdLst/>
            <a:ahLst/>
            <a:cxnLst/>
            <a:rect l="l" t="t" r="r" b="b"/>
            <a:pathLst>
              <a:path w="4688866" h="3129818">
                <a:moveTo>
                  <a:pt x="0" y="0"/>
                </a:moveTo>
                <a:lnTo>
                  <a:pt x="4688866" y="0"/>
                </a:lnTo>
                <a:lnTo>
                  <a:pt x="4688866" y="3129818"/>
                </a:lnTo>
                <a:lnTo>
                  <a:pt x="0" y="31298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1" name="Freeform 10">
            <a:extLst>
              <a:ext uri="{FF2B5EF4-FFF2-40B4-BE49-F238E27FC236}">
                <a16:creationId xmlns:a16="http://schemas.microsoft.com/office/drawing/2014/main" id="{0F31F12A-B7CD-A641-B9C4-C7C7240FA61E}"/>
              </a:ext>
            </a:extLst>
          </p:cNvPr>
          <p:cNvSpPr/>
          <p:nvPr/>
        </p:nvSpPr>
        <p:spPr>
          <a:xfrm rot="-5400000">
            <a:off x="1638106" y="2864408"/>
            <a:ext cx="2062553" cy="2437471"/>
          </a:xfrm>
          <a:custGeom>
            <a:avLst/>
            <a:gdLst/>
            <a:ahLst/>
            <a:cxnLst/>
            <a:rect l="l" t="t" r="r" b="b"/>
            <a:pathLst>
              <a:path w="4688866" h="3129818">
                <a:moveTo>
                  <a:pt x="0" y="0"/>
                </a:moveTo>
                <a:lnTo>
                  <a:pt x="4688866" y="0"/>
                </a:lnTo>
                <a:lnTo>
                  <a:pt x="4688866" y="3129818"/>
                </a:lnTo>
                <a:lnTo>
                  <a:pt x="0" y="31298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2" name="Freeform 10">
            <a:extLst>
              <a:ext uri="{FF2B5EF4-FFF2-40B4-BE49-F238E27FC236}">
                <a16:creationId xmlns:a16="http://schemas.microsoft.com/office/drawing/2014/main" id="{B369D6C1-99A6-9FFA-2523-A8F921216EDB}"/>
              </a:ext>
            </a:extLst>
          </p:cNvPr>
          <p:cNvSpPr/>
          <p:nvPr/>
        </p:nvSpPr>
        <p:spPr>
          <a:xfrm rot="-5400000">
            <a:off x="1620896" y="5177948"/>
            <a:ext cx="2062553" cy="2437471"/>
          </a:xfrm>
          <a:custGeom>
            <a:avLst/>
            <a:gdLst/>
            <a:ahLst/>
            <a:cxnLst/>
            <a:rect l="l" t="t" r="r" b="b"/>
            <a:pathLst>
              <a:path w="4688866" h="3129818">
                <a:moveTo>
                  <a:pt x="0" y="0"/>
                </a:moveTo>
                <a:lnTo>
                  <a:pt x="4688866" y="0"/>
                </a:lnTo>
                <a:lnTo>
                  <a:pt x="4688866" y="3129818"/>
                </a:lnTo>
                <a:lnTo>
                  <a:pt x="0" y="31298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2" name="Group 2"/>
          <p:cNvGrpSpPr/>
          <p:nvPr/>
        </p:nvGrpSpPr>
        <p:grpSpPr>
          <a:xfrm>
            <a:off x="-3200400" y="-495300"/>
            <a:ext cx="24268040" cy="12635356"/>
            <a:chOff x="0" y="0"/>
            <a:chExt cx="32357387" cy="1684714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943852" cy="7899471"/>
            </a:xfrm>
            <a:custGeom>
              <a:avLst/>
              <a:gdLst/>
              <a:ahLst/>
              <a:cxnLst/>
              <a:rect l="l" t="t" r="r" b="b"/>
              <a:pathLst>
                <a:path w="10943852" h="7899471">
                  <a:moveTo>
                    <a:pt x="0" y="0"/>
                  </a:moveTo>
                  <a:lnTo>
                    <a:pt x="10943852" y="0"/>
                  </a:lnTo>
                  <a:lnTo>
                    <a:pt x="10943852" y="7899471"/>
                  </a:lnTo>
                  <a:lnTo>
                    <a:pt x="0" y="78994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4" name="Freeform 4"/>
            <p:cNvSpPr/>
            <p:nvPr/>
          </p:nvSpPr>
          <p:spPr>
            <a:xfrm>
              <a:off x="10683564" y="0"/>
              <a:ext cx="10943852" cy="7899471"/>
            </a:xfrm>
            <a:custGeom>
              <a:avLst/>
              <a:gdLst/>
              <a:ahLst/>
              <a:cxnLst/>
              <a:rect l="l" t="t" r="r" b="b"/>
              <a:pathLst>
                <a:path w="10943852" h="7899471">
                  <a:moveTo>
                    <a:pt x="0" y="0"/>
                  </a:moveTo>
                  <a:lnTo>
                    <a:pt x="10943852" y="0"/>
                  </a:lnTo>
                  <a:lnTo>
                    <a:pt x="10943852" y="7899471"/>
                  </a:lnTo>
                  <a:lnTo>
                    <a:pt x="0" y="78994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r>
                <a:rPr lang="cs-CZ" dirty="0">
                  <a:solidFill>
                    <a:srgbClr val="000000"/>
                  </a:solidFill>
                  <a:latin typeface="Telegraf"/>
                  <a:ea typeface="Telegraf"/>
                  <a:cs typeface="Telegraf"/>
                  <a:sym typeface="Telegraf"/>
                </a:rPr>
                <a:t>:</a:t>
              </a:r>
              <a:endParaRPr lang="cs-CZ" dirty="0"/>
            </a:p>
          </p:txBody>
        </p:sp>
        <p:sp>
          <p:nvSpPr>
            <p:cNvPr id="5" name="Freeform 5"/>
            <p:cNvSpPr/>
            <p:nvPr/>
          </p:nvSpPr>
          <p:spPr>
            <a:xfrm>
              <a:off x="21413535" y="0"/>
              <a:ext cx="10943852" cy="7899471"/>
            </a:xfrm>
            <a:custGeom>
              <a:avLst/>
              <a:gdLst/>
              <a:ahLst/>
              <a:cxnLst/>
              <a:rect l="l" t="t" r="r" b="b"/>
              <a:pathLst>
                <a:path w="10943852" h="7899471">
                  <a:moveTo>
                    <a:pt x="0" y="0"/>
                  </a:moveTo>
                  <a:lnTo>
                    <a:pt x="10943852" y="0"/>
                  </a:lnTo>
                  <a:lnTo>
                    <a:pt x="10943852" y="7899471"/>
                  </a:lnTo>
                  <a:lnTo>
                    <a:pt x="0" y="78994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8947670"/>
              <a:ext cx="10943852" cy="7899471"/>
            </a:xfrm>
            <a:custGeom>
              <a:avLst/>
              <a:gdLst/>
              <a:ahLst/>
              <a:cxnLst/>
              <a:rect l="l" t="t" r="r" b="b"/>
              <a:pathLst>
                <a:path w="10943852" h="7899471">
                  <a:moveTo>
                    <a:pt x="0" y="0"/>
                  </a:moveTo>
                  <a:lnTo>
                    <a:pt x="10943852" y="0"/>
                  </a:lnTo>
                  <a:lnTo>
                    <a:pt x="10943852" y="7899471"/>
                  </a:lnTo>
                  <a:lnTo>
                    <a:pt x="0" y="78994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683564" y="8947670"/>
              <a:ext cx="10943852" cy="7899471"/>
            </a:xfrm>
            <a:custGeom>
              <a:avLst/>
              <a:gdLst/>
              <a:ahLst/>
              <a:cxnLst/>
              <a:rect l="l" t="t" r="r" b="b"/>
              <a:pathLst>
                <a:path w="10943852" h="7899471">
                  <a:moveTo>
                    <a:pt x="0" y="0"/>
                  </a:moveTo>
                  <a:lnTo>
                    <a:pt x="10943852" y="0"/>
                  </a:lnTo>
                  <a:lnTo>
                    <a:pt x="10943852" y="7899471"/>
                  </a:lnTo>
                  <a:lnTo>
                    <a:pt x="0" y="78994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8" name="Freeform 8"/>
            <p:cNvSpPr/>
            <p:nvPr/>
          </p:nvSpPr>
          <p:spPr>
            <a:xfrm>
              <a:off x="21413535" y="8947670"/>
              <a:ext cx="10943852" cy="7899471"/>
            </a:xfrm>
            <a:custGeom>
              <a:avLst/>
              <a:gdLst/>
              <a:ahLst/>
              <a:cxnLst/>
              <a:rect l="l" t="t" r="r" b="b"/>
              <a:pathLst>
                <a:path w="10943852" h="7899471">
                  <a:moveTo>
                    <a:pt x="0" y="0"/>
                  </a:moveTo>
                  <a:lnTo>
                    <a:pt x="10943852" y="0"/>
                  </a:lnTo>
                  <a:lnTo>
                    <a:pt x="10943852" y="7899471"/>
                  </a:lnTo>
                  <a:lnTo>
                    <a:pt x="0" y="78994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634692" y="820996"/>
            <a:ext cx="12727649" cy="1455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565"/>
              </a:lnSpc>
            </a:pPr>
            <a:r>
              <a:rPr lang="cs-CZ" sz="7200" dirty="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Cíle práce</a:t>
            </a:r>
            <a:endParaRPr lang="en-US" sz="7200" dirty="0">
              <a:solidFill>
                <a:srgbClr val="000000"/>
              </a:solidFill>
              <a:latin typeface="Telegraf"/>
              <a:ea typeface="Telegraf"/>
              <a:cs typeface="Telegraf"/>
              <a:sym typeface="Telegraf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5206218" y="5712968"/>
            <a:ext cx="10231311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cs-CZ" sz="3200" b="1" cap="all" dirty="0">
                <a:latin typeface="Cloud" panose="020B0604020202020204" charset="0"/>
                <a:cs typeface="Cloud" panose="020B0604020202020204" charset="0"/>
              </a:rPr>
              <a:t>zpracovat návody pro učitele k užití daných cvičení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206218" y="3378063"/>
            <a:ext cx="10126443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cs-CZ" sz="3200" b="1" cap="all" dirty="0">
                <a:latin typeface="Cloud" panose="020B0604020202020204" charset="0"/>
                <a:cs typeface="Cloud" panose="020B0604020202020204" charset="0"/>
              </a:rPr>
              <a:t>navrhnout praktická cvičení odvozená z technologické praxe a propojit je s výkladem chemické teorie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5175738" y="7940649"/>
            <a:ext cx="10924604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cs-CZ" sz="3200" b="1" cap="all" dirty="0">
                <a:latin typeface="Cloud" panose="020B0604020202020204" charset="0"/>
                <a:cs typeface="Cloud" panose="020B0604020202020204" charset="0"/>
              </a:rPr>
              <a:t>Zhodnotit efekt absolvovaných laboratorních cvičení na žáky a učitele</a:t>
            </a:r>
          </a:p>
        </p:txBody>
      </p:sp>
      <p:sp>
        <p:nvSpPr>
          <p:cNvPr id="22" name="Freeform 12">
            <a:extLst>
              <a:ext uri="{FF2B5EF4-FFF2-40B4-BE49-F238E27FC236}">
                <a16:creationId xmlns:a16="http://schemas.microsoft.com/office/drawing/2014/main" id="{90C84362-479A-8E72-97E1-6B00AD9D3FC5}"/>
              </a:ext>
            </a:extLst>
          </p:cNvPr>
          <p:cNvSpPr/>
          <p:nvPr/>
        </p:nvSpPr>
        <p:spPr>
          <a:xfrm>
            <a:off x="2262044" y="5899632"/>
            <a:ext cx="780259" cy="922668"/>
          </a:xfrm>
          <a:custGeom>
            <a:avLst/>
            <a:gdLst/>
            <a:ahLst/>
            <a:cxnLst/>
            <a:rect l="l" t="t" r="r" b="b"/>
            <a:pathLst>
              <a:path w="2334534" h="2309066">
                <a:moveTo>
                  <a:pt x="0" y="0"/>
                </a:moveTo>
                <a:lnTo>
                  <a:pt x="2334534" y="0"/>
                </a:lnTo>
                <a:lnTo>
                  <a:pt x="2334534" y="2309066"/>
                </a:lnTo>
                <a:lnTo>
                  <a:pt x="0" y="230906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 dirty="0"/>
          </a:p>
        </p:txBody>
      </p:sp>
      <p:sp>
        <p:nvSpPr>
          <p:cNvPr id="28" name="Freeform 12">
            <a:extLst>
              <a:ext uri="{FF2B5EF4-FFF2-40B4-BE49-F238E27FC236}">
                <a16:creationId xmlns:a16="http://schemas.microsoft.com/office/drawing/2014/main" id="{6F537C1C-0BFE-E174-DA61-0756D6A5C4CA}"/>
              </a:ext>
            </a:extLst>
          </p:cNvPr>
          <p:cNvSpPr/>
          <p:nvPr/>
        </p:nvSpPr>
        <p:spPr>
          <a:xfrm>
            <a:off x="2262044" y="3543300"/>
            <a:ext cx="780259" cy="922668"/>
          </a:xfrm>
          <a:custGeom>
            <a:avLst/>
            <a:gdLst/>
            <a:ahLst/>
            <a:cxnLst/>
            <a:rect l="l" t="t" r="r" b="b"/>
            <a:pathLst>
              <a:path w="2334534" h="2309066">
                <a:moveTo>
                  <a:pt x="0" y="0"/>
                </a:moveTo>
                <a:lnTo>
                  <a:pt x="2334534" y="0"/>
                </a:lnTo>
                <a:lnTo>
                  <a:pt x="2334534" y="2309066"/>
                </a:lnTo>
                <a:lnTo>
                  <a:pt x="0" y="230906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 dirty="0"/>
          </a:p>
        </p:txBody>
      </p:sp>
      <p:sp>
        <p:nvSpPr>
          <p:cNvPr id="30" name="Freeform 12">
            <a:extLst>
              <a:ext uri="{FF2B5EF4-FFF2-40B4-BE49-F238E27FC236}">
                <a16:creationId xmlns:a16="http://schemas.microsoft.com/office/drawing/2014/main" id="{2692F204-C63A-7736-9A7A-60125B63BD71}"/>
              </a:ext>
            </a:extLst>
          </p:cNvPr>
          <p:cNvSpPr/>
          <p:nvPr/>
        </p:nvSpPr>
        <p:spPr>
          <a:xfrm>
            <a:off x="2262044" y="8255086"/>
            <a:ext cx="780259" cy="922668"/>
          </a:xfrm>
          <a:custGeom>
            <a:avLst/>
            <a:gdLst/>
            <a:ahLst/>
            <a:cxnLst/>
            <a:rect l="l" t="t" r="r" b="b"/>
            <a:pathLst>
              <a:path w="2334534" h="2309066">
                <a:moveTo>
                  <a:pt x="0" y="0"/>
                </a:moveTo>
                <a:lnTo>
                  <a:pt x="2334534" y="0"/>
                </a:lnTo>
                <a:lnTo>
                  <a:pt x="2334534" y="2309066"/>
                </a:lnTo>
                <a:lnTo>
                  <a:pt x="0" y="230906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 dirty="0"/>
          </a:p>
        </p:txBody>
      </p:sp>
      <p:sp>
        <p:nvSpPr>
          <p:cNvPr id="34" name="Freeform 45">
            <a:extLst>
              <a:ext uri="{FF2B5EF4-FFF2-40B4-BE49-F238E27FC236}">
                <a16:creationId xmlns:a16="http://schemas.microsoft.com/office/drawing/2014/main" id="{F81FD267-0830-17CE-5044-C0ADE9BC8970}"/>
              </a:ext>
            </a:extLst>
          </p:cNvPr>
          <p:cNvSpPr/>
          <p:nvPr/>
        </p:nvSpPr>
        <p:spPr>
          <a:xfrm rot="15079104">
            <a:off x="6393421" y="1198651"/>
            <a:ext cx="1042912" cy="1173009"/>
          </a:xfrm>
          <a:custGeom>
            <a:avLst/>
            <a:gdLst/>
            <a:ahLst/>
            <a:cxnLst/>
            <a:rect l="l" t="t" r="r" b="b"/>
            <a:pathLst>
              <a:path w="1042912" h="1173009">
                <a:moveTo>
                  <a:pt x="0" y="0"/>
                </a:moveTo>
                <a:lnTo>
                  <a:pt x="1042912" y="0"/>
                </a:lnTo>
                <a:lnTo>
                  <a:pt x="1042912" y="1173009"/>
                </a:lnTo>
                <a:lnTo>
                  <a:pt x="0" y="117300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17">
            <a:extLst>
              <a:ext uri="{FF2B5EF4-FFF2-40B4-BE49-F238E27FC236}">
                <a16:creationId xmlns:a16="http://schemas.microsoft.com/office/drawing/2014/main" id="{AFD096B4-0530-0F93-705C-B56E5CBB1F96}"/>
              </a:ext>
            </a:extLst>
          </p:cNvPr>
          <p:cNvSpPr/>
          <p:nvPr/>
        </p:nvSpPr>
        <p:spPr>
          <a:xfrm>
            <a:off x="-4632672" y="-4939631"/>
            <a:ext cx="8627929" cy="10184346"/>
          </a:xfrm>
          <a:custGeom>
            <a:avLst/>
            <a:gdLst/>
            <a:ahLst/>
            <a:cxnLst/>
            <a:rect l="l" t="t" r="r" b="b"/>
            <a:pathLst>
              <a:path w="9932455" h="6617498">
                <a:moveTo>
                  <a:pt x="0" y="0"/>
                </a:moveTo>
                <a:lnTo>
                  <a:pt x="9932454" y="0"/>
                </a:lnTo>
                <a:lnTo>
                  <a:pt x="9932454" y="6617498"/>
                </a:lnTo>
                <a:lnTo>
                  <a:pt x="0" y="66174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9000"/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9" name="Freeform 11">
            <a:extLst>
              <a:ext uri="{FF2B5EF4-FFF2-40B4-BE49-F238E27FC236}">
                <a16:creationId xmlns:a16="http://schemas.microsoft.com/office/drawing/2014/main" id="{A4E532EE-C3B8-9114-552F-7552435B0E38}"/>
              </a:ext>
            </a:extLst>
          </p:cNvPr>
          <p:cNvSpPr/>
          <p:nvPr/>
        </p:nvSpPr>
        <p:spPr>
          <a:xfrm>
            <a:off x="14734027" y="8582368"/>
            <a:ext cx="4495298" cy="4094807"/>
          </a:xfrm>
          <a:custGeom>
            <a:avLst/>
            <a:gdLst/>
            <a:ahLst/>
            <a:cxnLst/>
            <a:rect l="l" t="t" r="r" b="b"/>
            <a:pathLst>
              <a:path w="4495298" h="4094807">
                <a:moveTo>
                  <a:pt x="0" y="0"/>
                </a:moveTo>
                <a:lnTo>
                  <a:pt x="4495297" y="0"/>
                </a:lnTo>
                <a:lnTo>
                  <a:pt x="4495297" y="4094807"/>
                </a:lnTo>
                <a:lnTo>
                  <a:pt x="0" y="409480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2" name="Group 2"/>
          <p:cNvGrpSpPr/>
          <p:nvPr/>
        </p:nvGrpSpPr>
        <p:grpSpPr>
          <a:xfrm>
            <a:off x="-2990020" y="-481429"/>
            <a:ext cx="24268040" cy="12635356"/>
            <a:chOff x="0" y="0"/>
            <a:chExt cx="32357387" cy="1684714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943852" cy="7899471"/>
            </a:xfrm>
            <a:custGeom>
              <a:avLst/>
              <a:gdLst/>
              <a:ahLst/>
              <a:cxnLst/>
              <a:rect l="l" t="t" r="r" b="b"/>
              <a:pathLst>
                <a:path w="10943852" h="7899471">
                  <a:moveTo>
                    <a:pt x="0" y="0"/>
                  </a:moveTo>
                  <a:lnTo>
                    <a:pt x="10943852" y="0"/>
                  </a:lnTo>
                  <a:lnTo>
                    <a:pt x="10943852" y="7899471"/>
                  </a:lnTo>
                  <a:lnTo>
                    <a:pt x="0" y="78994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4" name="Freeform 4"/>
            <p:cNvSpPr/>
            <p:nvPr/>
          </p:nvSpPr>
          <p:spPr>
            <a:xfrm>
              <a:off x="10683564" y="0"/>
              <a:ext cx="10943852" cy="7899471"/>
            </a:xfrm>
            <a:custGeom>
              <a:avLst/>
              <a:gdLst/>
              <a:ahLst/>
              <a:cxnLst/>
              <a:rect l="l" t="t" r="r" b="b"/>
              <a:pathLst>
                <a:path w="10943852" h="7899471">
                  <a:moveTo>
                    <a:pt x="0" y="0"/>
                  </a:moveTo>
                  <a:lnTo>
                    <a:pt x="10943852" y="0"/>
                  </a:lnTo>
                  <a:lnTo>
                    <a:pt x="10943852" y="7899471"/>
                  </a:lnTo>
                  <a:lnTo>
                    <a:pt x="0" y="78994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5" name="Freeform 5"/>
            <p:cNvSpPr/>
            <p:nvPr/>
          </p:nvSpPr>
          <p:spPr>
            <a:xfrm>
              <a:off x="21413535" y="0"/>
              <a:ext cx="10943852" cy="7899471"/>
            </a:xfrm>
            <a:custGeom>
              <a:avLst/>
              <a:gdLst/>
              <a:ahLst/>
              <a:cxnLst/>
              <a:rect l="l" t="t" r="r" b="b"/>
              <a:pathLst>
                <a:path w="10943852" h="7899471">
                  <a:moveTo>
                    <a:pt x="0" y="0"/>
                  </a:moveTo>
                  <a:lnTo>
                    <a:pt x="10943852" y="0"/>
                  </a:lnTo>
                  <a:lnTo>
                    <a:pt x="10943852" y="7899471"/>
                  </a:lnTo>
                  <a:lnTo>
                    <a:pt x="0" y="78994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8947670"/>
              <a:ext cx="10943852" cy="7899471"/>
            </a:xfrm>
            <a:custGeom>
              <a:avLst/>
              <a:gdLst/>
              <a:ahLst/>
              <a:cxnLst/>
              <a:rect l="l" t="t" r="r" b="b"/>
              <a:pathLst>
                <a:path w="10943852" h="7899471">
                  <a:moveTo>
                    <a:pt x="0" y="0"/>
                  </a:moveTo>
                  <a:lnTo>
                    <a:pt x="10943852" y="0"/>
                  </a:lnTo>
                  <a:lnTo>
                    <a:pt x="10943852" y="7899471"/>
                  </a:lnTo>
                  <a:lnTo>
                    <a:pt x="0" y="78994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683564" y="8947670"/>
              <a:ext cx="10943852" cy="7899471"/>
            </a:xfrm>
            <a:custGeom>
              <a:avLst/>
              <a:gdLst/>
              <a:ahLst/>
              <a:cxnLst/>
              <a:rect l="l" t="t" r="r" b="b"/>
              <a:pathLst>
                <a:path w="10943852" h="7899471">
                  <a:moveTo>
                    <a:pt x="0" y="0"/>
                  </a:moveTo>
                  <a:lnTo>
                    <a:pt x="10943852" y="0"/>
                  </a:lnTo>
                  <a:lnTo>
                    <a:pt x="10943852" y="7899471"/>
                  </a:lnTo>
                  <a:lnTo>
                    <a:pt x="0" y="78994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8" name="Freeform 8"/>
            <p:cNvSpPr/>
            <p:nvPr/>
          </p:nvSpPr>
          <p:spPr>
            <a:xfrm>
              <a:off x="21413535" y="8947670"/>
              <a:ext cx="10943852" cy="7899471"/>
            </a:xfrm>
            <a:custGeom>
              <a:avLst/>
              <a:gdLst/>
              <a:ahLst/>
              <a:cxnLst/>
              <a:rect l="l" t="t" r="r" b="b"/>
              <a:pathLst>
                <a:path w="10943852" h="7899471">
                  <a:moveTo>
                    <a:pt x="0" y="0"/>
                  </a:moveTo>
                  <a:lnTo>
                    <a:pt x="10943852" y="0"/>
                  </a:lnTo>
                  <a:lnTo>
                    <a:pt x="10943852" y="7899471"/>
                  </a:lnTo>
                  <a:lnTo>
                    <a:pt x="0" y="78994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905000" y="1298204"/>
            <a:ext cx="14106109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cs-CZ" sz="4800" b="1" cap="all" dirty="0">
                <a:latin typeface="Cloud" panose="020B0604020202020204" charset="0"/>
                <a:cs typeface="Cloud" panose="020B0604020202020204" charset="0"/>
              </a:rPr>
              <a:t>Ukotvení práce v systému českého školství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487876" y="2316077"/>
            <a:ext cx="15312249" cy="73250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cs-CZ" sz="2800" b="1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Revize RVP ZV</a:t>
            </a:r>
          </a:p>
          <a:p>
            <a:r>
              <a:rPr lang="cs-CZ" sz="2800" b="1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pracovní verze březen 2024</a:t>
            </a:r>
          </a:p>
          <a:p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cs-CZ" sz="2800" b="1" cap="al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800" b="1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Strategie vzdělávací politiky české republiky do roku 2030+</a:t>
            </a:r>
          </a:p>
          <a:p>
            <a:pPr algn="just"/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FRYČ, Jindřich; MATUŠKOVÁ, Zuzana; KATZOVÁ, Pavla; KOVÁŘ, Karel; BERAN, 	Jaromír et 	al. 	Strategie vzdělávací politiky České republiky do roku 2030+. Praha: 	Ministerstvo školství, 	mládeže a 	tělovýchovy, 2020. ISBN isbn978-80-87601-46-4</a:t>
            </a:r>
          </a:p>
          <a:p>
            <a:endParaRPr lang="cs-CZ" sz="2800" b="1" cap="al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800" b="1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ČŠI přírodovědná gramotnost a přírodovědné vzdělávání na základních a středních školách</a:t>
            </a:r>
            <a:endParaRPr lang="cs-CZ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NOVOSÁK, Jiří; NOVOSÁKOVÁ, Jana; SUCHOMEL, Petr; PAVLAS, Tomáš a 	DVOŘÁK, Jiří. 	Přírodovědná gramotnost a přírodovědné vzdělávání na základních a 	středních školách: tematická 	zpráva. Praha: Česká školní inspekce, 2024. ISBN isbn978-	80-88492-64-1.</a:t>
            </a:r>
          </a:p>
          <a:p>
            <a:endParaRPr lang="cs-CZ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800" b="1" cap="al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zčU</a:t>
            </a:r>
            <a:r>
              <a:rPr lang="cs-CZ" sz="2800" b="1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800" b="1" cap="al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fpe</a:t>
            </a:r>
            <a:endParaRPr lang="cs-CZ" sz="2800" b="1" cap="al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RYCHTERA, Jiří a BÍLEK, Martin. </a:t>
            </a:r>
            <a:r>
              <a:rPr lang="cs-CZ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Kritická místa kurikula chemie na 2. stupni základní školy</a:t>
            </a: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V 	Plzni: Fakulta pedagogická ZČU, 2019-. ISBN isbn978-80-261-0925-9.</a:t>
            </a:r>
            <a:endParaRPr lang="cs-CZ" sz="2800" b="1" cap="al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Freeform 12">
            <a:extLst>
              <a:ext uri="{FF2B5EF4-FFF2-40B4-BE49-F238E27FC236}">
                <a16:creationId xmlns:a16="http://schemas.microsoft.com/office/drawing/2014/main" id="{D4895E61-6522-0DE1-2EB5-AF7199266108}"/>
              </a:ext>
            </a:extLst>
          </p:cNvPr>
          <p:cNvSpPr/>
          <p:nvPr/>
        </p:nvSpPr>
        <p:spPr>
          <a:xfrm>
            <a:off x="16782722" y="1134668"/>
            <a:ext cx="4495298" cy="4094807"/>
          </a:xfrm>
          <a:custGeom>
            <a:avLst/>
            <a:gdLst/>
            <a:ahLst/>
            <a:cxnLst/>
            <a:rect l="l" t="t" r="r" b="b"/>
            <a:pathLst>
              <a:path w="4495298" h="4094807">
                <a:moveTo>
                  <a:pt x="0" y="0"/>
                </a:moveTo>
                <a:lnTo>
                  <a:pt x="4495298" y="0"/>
                </a:lnTo>
                <a:lnTo>
                  <a:pt x="4495298" y="4094807"/>
                </a:lnTo>
                <a:lnTo>
                  <a:pt x="0" y="409480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02F051C-316F-5AC6-3E90-550CA5AF6B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73E17291-63E0-B042-6866-F7F5F6679F7E}"/>
              </a:ext>
            </a:extLst>
          </p:cNvPr>
          <p:cNvGrpSpPr/>
          <p:nvPr/>
        </p:nvGrpSpPr>
        <p:grpSpPr>
          <a:xfrm>
            <a:off x="-2990020" y="-481429"/>
            <a:ext cx="24268040" cy="12635356"/>
            <a:chOff x="0" y="0"/>
            <a:chExt cx="32357387" cy="16847141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587A31FC-DC72-E183-4F0F-58552DFDE42F}"/>
                </a:ext>
              </a:extLst>
            </p:cNvPr>
            <p:cNvSpPr/>
            <p:nvPr/>
          </p:nvSpPr>
          <p:spPr>
            <a:xfrm>
              <a:off x="0" y="0"/>
              <a:ext cx="10943852" cy="7899471"/>
            </a:xfrm>
            <a:custGeom>
              <a:avLst/>
              <a:gdLst/>
              <a:ahLst/>
              <a:cxnLst/>
              <a:rect l="l" t="t" r="r" b="b"/>
              <a:pathLst>
                <a:path w="10943852" h="7899471">
                  <a:moveTo>
                    <a:pt x="0" y="0"/>
                  </a:moveTo>
                  <a:lnTo>
                    <a:pt x="10943852" y="0"/>
                  </a:lnTo>
                  <a:lnTo>
                    <a:pt x="10943852" y="7899471"/>
                  </a:lnTo>
                  <a:lnTo>
                    <a:pt x="0" y="78994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 dirty="0"/>
            </a:p>
          </p:txBody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273207AD-78E7-8375-74D0-2D991E3EB782}"/>
                </a:ext>
              </a:extLst>
            </p:cNvPr>
            <p:cNvSpPr/>
            <p:nvPr/>
          </p:nvSpPr>
          <p:spPr>
            <a:xfrm>
              <a:off x="10683564" y="0"/>
              <a:ext cx="10943852" cy="7899471"/>
            </a:xfrm>
            <a:custGeom>
              <a:avLst/>
              <a:gdLst/>
              <a:ahLst/>
              <a:cxnLst/>
              <a:rect l="l" t="t" r="r" b="b"/>
              <a:pathLst>
                <a:path w="10943852" h="7899471">
                  <a:moveTo>
                    <a:pt x="0" y="0"/>
                  </a:moveTo>
                  <a:lnTo>
                    <a:pt x="10943852" y="0"/>
                  </a:lnTo>
                  <a:lnTo>
                    <a:pt x="10943852" y="7899471"/>
                  </a:lnTo>
                  <a:lnTo>
                    <a:pt x="0" y="78994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30BE1702-1734-B599-FE5E-2B5290482D3D}"/>
                </a:ext>
              </a:extLst>
            </p:cNvPr>
            <p:cNvSpPr/>
            <p:nvPr/>
          </p:nvSpPr>
          <p:spPr>
            <a:xfrm>
              <a:off x="21413535" y="0"/>
              <a:ext cx="10943852" cy="7899471"/>
            </a:xfrm>
            <a:custGeom>
              <a:avLst/>
              <a:gdLst/>
              <a:ahLst/>
              <a:cxnLst/>
              <a:rect l="l" t="t" r="r" b="b"/>
              <a:pathLst>
                <a:path w="10943852" h="7899471">
                  <a:moveTo>
                    <a:pt x="0" y="0"/>
                  </a:moveTo>
                  <a:lnTo>
                    <a:pt x="10943852" y="0"/>
                  </a:lnTo>
                  <a:lnTo>
                    <a:pt x="10943852" y="7899471"/>
                  </a:lnTo>
                  <a:lnTo>
                    <a:pt x="0" y="78994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9186E416-2F80-6B38-D0EC-FFB3C62D1CA7}"/>
                </a:ext>
              </a:extLst>
            </p:cNvPr>
            <p:cNvSpPr/>
            <p:nvPr/>
          </p:nvSpPr>
          <p:spPr>
            <a:xfrm>
              <a:off x="0" y="8947670"/>
              <a:ext cx="10943852" cy="7899471"/>
            </a:xfrm>
            <a:custGeom>
              <a:avLst/>
              <a:gdLst/>
              <a:ahLst/>
              <a:cxnLst/>
              <a:rect l="l" t="t" r="r" b="b"/>
              <a:pathLst>
                <a:path w="10943852" h="7899471">
                  <a:moveTo>
                    <a:pt x="0" y="0"/>
                  </a:moveTo>
                  <a:lnTo>
                    <a:pt x="10943852" y="0"/>
                  </a:lnTo>
                  <a:lnTo>
                    <a:pt x="10943852" y="7899471"/>
                  </a:lnTo>
                  <a:lnTo>
                    <a:pt x="0" y="78994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DAC66D05-713D-7572-6F3E-CA4518FFDD4A}"/>
                </a:ext>
              </a:extLst>
            </p:cNvPr>
            <p:cNvSpPr/>
            <p:nvPr/>
          </p:nvSpPr>
          <p:spPr>
            <a:xfrm>
              <a:off x="10683564" y="8947670"/>
              <a:ext cx="10943852" cy="7899471"/>
            </a:xfrm>
            <a:custGeom>
              <a:avLst/>
              <a:gdLst/>
              <a:ahLst/>
              <a:cxnLst/>
              <a:rect l="l" t="t" r="r" b="b"/>
              <a:pathLst>
                <a:path w="10943852" h="7899471">
                  <a:moveTo>
                    <a:pt x="0" y="0"/>
                  </a:moveTo>
                  <a:lnTo>
                    <a:pt x="10943852" y="0"/>
                  </a:lnTo>
                  <a:lnTo>
                    <a:pt x="10943852" y="7899471"/>
                  </a:lnTo>
                  <a:lnTo>
                    <a:pt x="0" y="78994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A8FF6F1B-2C66-0808-9306-7E359EAE5878}"/>
                </a:ext>
              </a:extLst>
            </p:cNvPr>
            <p:cNvSpPr/>
            <p:nvPr/>
          </p:nvSpPr>
          <p:spPr>
            <a:xfrm>
              <a:off x="21413535" y="8947670"/>
              <a:ext cx="10943852" cy="7899471"/>
            </a:xfrm>
            <a:custGeom>
              <a:avLst/>
              <a:gdLst/>
              <a:ahLst/>
              <a:cxnLst/>
              <a:rect l="l" t="t" r="r" b="b"/>
              <a:pathLst>
                <a:path w="10943852" h="7899471">
                  <a:moveTo>
                    <a:pt x="0" y="0"/>
                  </a:moveTo>
                  <a:lnTo>
                    <a:pt x="10943852" y="0"/>
                  </a:lnTo>
                  <a:lnTo>
                    <a:pt x="10943852" y="7899471"/>
                  </a:lnTo>
                  <a:lnTo>
                    <a:pt x="0" y="78994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id="{49032B20-82BC-A341-9B10-CE644C4A3467}"/>
              </a:ext>
            </a:extLst>
          </p:cNvPr>
          <p:cNvSpPr/>
          <p:nvPr/>
        </p:nvSpPr>
        <p:spPr>
          <a:xfrm rot="14849509">
            <a:off x="5016915" y="-6389752"/>
            <a:ext cx="9626908" cy="23066505"/>
          </a:xfrm>
          <a:custGeom>
            <a:avLst/>
            <a:gdLst/>
            <a:ahLst/>
            <a:cxnLst/>
            <a:rect l="l" t="t" r="r" b="b"/>
            <a:pathLst>
              <a:path w="7778749" h="16333332">
                <a:moveTo>
                  <a:pt x="0" y="0"/>
                </a:moveTo>
                <a:lnTo>
                  <a:pt x="7778750" y="0"/>
                </a:lnTo>
                <a:lnTo>
                  <a:pt x="7778750" y="16333332"/>
                </a:lnTo>
                <a:lnTo>
                  <a:pt x="0" y="163333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4999"/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7FAC5D70-D5CB-92B0-7A09-D3674C65EFD3}"/>
              </a:ext>
            </a:extLst>
          </p:cNvPr>
          <p:cNvSpPr txBox="1"/>
          <p:nvPr/>
        </p:nvSpPr>
        <p:spPr>
          <a:xfrm>
            <a:off x="1120101" y="1265320"/>
            <a:ext cx="15452346" cy="1615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65"/>
              </a:lnSpc>
            </a:pPr>
            <a:r>
              <a:rPr lang="cs-CZ" sz="9600" dirty="0">
                <a:latin typeface="Cloud" panose="020B0604020202020204" charset="0"/>
                <a:cs typeface="Cloud" panose="020B0604020202020204" charset="0"/>
              </a:rPr>
              <a:t>Chemie na talíři!</a:t>
            </a:r>
            <a:endParaRPr lang="en-US" sz="9592" dirty="0">
              <a:solidFill>
                <a:srgbClr val="000000"/>
              </a:solidFill>
              <a:latin typeface="Cloud" panose="020B0604020202020204" charset="0"/>
              <a:ea typeface="Telegraf"/>
              <a:cs typeface="Cloud" panose="020B0604020202020204" charset="0"/>
              <a:sym typeface="Telegraf"/>
            </a:endParaRP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94B04E6E-51A1-58A3-6F20-63B213BAE334}"/>
              </a:ext>
            </a:extLst>
          </p:cNvPr>
          <p:cNvSpPr txBox="1"/>
          <p:nvPr/>
        </p:nvSpPr>
        <p:spPr>
          <a:xfrm>
            <a:off x="944193" y="3269172"/>
            <a:ext cx="17320947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cs-CZ" sz="3600" dirty="0">
                <a:latin typeface="Cloud" panose="020B0604020202020204" charset="0"/>
                <a:cs typeface="Cloud" panose="020B0604020202020204" charset="0"/>
              </a:rPr>
              <a:t>Všechno srazit! </a:t>
            </a:r>
          </a:p>
          <a:p>
            <a:r>
              <a:rPr lang="cs-CZ" sz="3600" dirty="0">
                <a:latin typeface="Cloud" panose="020B0604020202020204" charset="0"/>
                <a:cs typeface="Cloud" panose="020B0604020202020204" charset="0"/>
              </a:rPr>
              <a:t>	Koagulace mléka kyselinou citrónovou</a:t>
            </a:r>
          </a:p>
          <a:p>
            <a:r>
              <a:rPr lang="cs-CZ" sz="3600" dirty="0">
                <a:latin typeface="Cloud" panose="020B0604020202020204" charset="0"/>
                <a:cs typeface="Cloud" panose="020B0604020202020204" charset="0"/>
              </a:rPr>
              <a:t>			Filtrace mléka </a:t>
            </a:r>
          </a:p>
          <a:p>
            <a:r>
              <a:rPr lang="cs-CZ" sz="3600" dirty="0">
                <a:latin typeface="Cloud" panose="020B0604020202020204" charset="0"/>
                <a:cs typeface="Cloud" panose="020B0604020202020204" charset="0"/>
              </a:rPr>
              <a:t>			Koagulace mléka kyselinou citrónovou</a:t>
            </a:r>
          </a:p>
          <a:p>
            <a:r>
              <a:rPr lang="cs-CZ" sz="3600" dirty="0">
                <a:latin typeface="Cloud" panose="020B0604020202020204" charset="0"/>
                <a:cs typeface="Cloud" panose="020B0604020202020204" charset="0"/>
              </a:rPr>
              <a:t>			Filtrace mléka po koagulaci</a:t>
            </a:r>
          </a:p>
          <a:p>
            <a:r>
              <a:rPr lang="cs-CZ" sz="3600" dirty="0">
                <a:latin typeface="Cloud" panose="020B0604020202020204" charset="0"/>
                <a:cs typeface="Cloud" panose="020B0604020202020204" charset="0"/>
              </a:rPr>
              <a:t>		</a:t>
            </a:r>
            <a:r>
              <a:rPr lang="cs-CZ" sz="3200" dirty="0">
                <a:latin typeface="Cloud" panose="020B0604020202020204" charset="0"/>
                <a:cs typeface="Cloud" panose="020B0604020202020204" charset="0"/>
              </a:rPr>
              <a:t>Výroba tofu, mlékárenský průmysl, výroba uzenin, vinařství, pivovarství</a:t>
            </a:r>
            <a:endParaRPr lang="cs-CZ" sz="3600" dirty="0">
              <a:latin typeface="Cloud" panose="020B0604020202020204" charset="0"/>
              <a:cs typeface="Cloud" panose="020B0604020202020204" charset="0"/>
            </a:endParaRPr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EE3FA5AB-C017-F0AD-FE0A-F18CA37497CF}"/>
              </a:ext>
            </a:extLst>
          </p:cNvPr>
          <p:cNvSpPr/>
          <p:nvPr/>
        </p:nvSpPr>
        <p:spPr>
          <a:xfrm rot="1753379">
            <a:off x="-2660828" y="6912733"/>
            <a:ext cx="5853039" cy="5535654"/>
          </a:xfrm>
          <a:custGeom>
            <a:avLst/>
            <a:gdLst/>
            <a:ahLst/>
            <a:cxnLst/>
            <a:rect l="l" t="t" r="r" b="b"/>
            <a:pathLst>
              <a:path w="5853039" h="5535654">
                <a:moveTo>
                  <a:pt x="0" y="0"/>
                </a:moveTo>
                <a:lnTo>
                  <a:pt x="5853038" y="0"/>
                </a:lnTo>
                <a:lnTo>
                  <a:pt x="5853038" y="5535653"/>
                </a:lnTo>
                <a:lnTo>
                  <a:pt x="0" y="553565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8" name="Freeform 15">
            <a:extLst>
              <a:ext uri="{FF2B5EF4-FFF2-40B4-BE49-F238E27FC236}">
                <a16:creationId xmlns:a16="http://schemas.microsoft.com/office/drawing/2014/main" id="{1701E274-064B-86E8-2831-D36AB3FE1605}"/>
              </a:ext>
            </a:extLst>
          </p:cNvPr>
          <p:cNvSpPr/>
          <p:nvPr/>
        </p:nvSpPr>
        <p:spPr>
          <a:xfrm>
            <a:off x="2360139" y="596798"/>
            <a:ext cx="1422476" cy="1802331"/>
          </a:xfrm>
          <a:custGeom>
            <a:avLst/>
            <a:gdLst/>
            <a:ahLst/>
            <a:cxnLst/>
            <a:rect l="l" t="t" r="r" b="b"/>
            <a:pathLst>
              <a:path w="584059" h="843129">
                <a:moveTo>
                  <a:pt x="0" y="0"/>
                </a:moveTo>
                <a:lnTo>
                  <a:pt x="584059" y="0"/>
                </a:lnTo>
                <a:lnTo>
                  <a:pt x="584059" y="843129"/>
                </a:lnTo>
                <a:lnTo>
                  <a:pt x="0" y="8431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cs-CZ"/>
          </a:p>
        </p:txBody>
      </p:sp>
      <p:sp>
        <p:nvSpPr>
          <p:cNvPr id="10" name="Freeform 16">
            <a:extLst>
              <a:ext uri="{FF2B5EF4-FFF2-40B4-BE49-F238E27FC236}">
                <a16:creationId xmlns:a16="http://schemas.microsoft.com/office/drawing/2014/main" id="{3E79B6E7-A30A-672B-7859-CE47531B0033}"/>
              </a:ext>
            </a:extLst>
          </p:cNvPr>
          <p:cNvSpPr/>
          <p:nvPr/>
        </p:nvSpPr>
        <p:spPr>
          <a:xfrm>
            <a:off x="13831632" y="1497963"/>
            <a:ext cx="5406147" cy="5040588"/>
          </a:xfrm>
          <a:custGeom>
            <a:avLst/>
            <a:gdLst/>
            <a:ahLst/>
            <a:cxnLst/>
            <a:rect l="l" t="t" r="r" b="b"/>
            <a:pathLst>
              <a:path w="4371157" h="4134114">
                <a:moveTo>
                  <a:pt x="0" y="0"/>
                </a:moveTo>
                <a:lnTo>
                  <a:pt x="4371157" y="0"/>
                </a:lnTo>
                <a:lnTo>
                  <a:pt x="4371157" y="4134114"/>
                </a:lnTo>
                <a:lnTo>
                  <a:pt x="0" y="413411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95401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990020" y="-481429"/>
            <a:ext cx="24268040" cy="12635356"/>
            <a:chOff x="0" y="0"/>
            <a:chExt cx="32357387" cy="1684714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943852" cy="7899471"/>
            </a:xfrm>
            <a:custGeom>
              <a:avLst/>
              <a:gdLst/>
              <a:ahLst/>
              <a:cxnLst/>
              <a:rect l="l" t="t" r="r" b="b"/>
              <a:pathLst>
                <a:path w="10943852" h="7899471">
                  <a:moveTo>
                    <a:pt x="0" y="0"/>
                  </a:moveTo>
                  <a:lnTo>
                    <a:pt x="10943852" y="0"/>
                  </a:lnTo>
                  <a:lnTo>
                    <a:pt x="10943852" y="7899471"/>
                  </a:lnTo>
                  <a:lnTo>
                    <a:pt x="0" y="78994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4" name="Freeform 4"/>
            <p:cNvSpPr/>
            <p:nvPr/>
          </p:nvSpPr>
          <p:spPr>
            <a:xfrm>
              <a:off x="10683564" y="0"/>
              <a:ext cx="10943852" cy="7899471"/>
            </a:xfrm>
            <a:custGeom>
              <a:avLst/>
              <a:gdLst/>
              <a:ahLst/>
              <a:cxnLst/>
              <a:rect l="l" t="t" r="r" b="b"/>
              <a:pathLst>
                <a:path w="10943852" h="7899471">
                  <a:moveTo>
                    <a:pt x="0" y="0"/>
                  </a:moveTo>
                  <a:lnTo>
                    <a:pt x="10943852" y="0"/>
                  </a:lnTo>
                  <a:lnTo>
                    <a:pt x="10943852" y="7899471"/>
                  </a:lnTo>
                  <a:lnTo>
                    <a:pt x="0" y="78994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5" name="Freeform 5"/>
            <p:cNvSpPr/>
            <p:nvPr/>
          </p:nvSpPr>
          <p:spPr>
            <a:xfrm>
              <a:off x="21413535" y="0"/>
              <a:ext cx="10943852" cy="7899471"/>
            </a:xfrm>
            <a:custGeom>
              <a:avLst/>
              <a:gdLst/>
              <a:ahLst/>
              <a:cxnLst/>
              <a:rect l="l" t="t" r="r" b="b"/>
              <a:pathLst>
                <a:path w="10943852" h="7899471">
                  <a:moveTo>
                    <a:pt x="0" y="0"/>
                  </a:moveTo>
                  <a:lnTo>
                    <a:pt x="10943852" y="0"/>
                  </a:lnTo>
                  <a:lnTo>
                    <a:pt x="10943852" y="7899471"/>
                  </a:lnTo>
                  <a:lnTo>
                    <a:pt x="0" y="78994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8947670"/>
              <a:ext cx="10943852" cy="7899471"/>
            </a:xfrm>
            <a:custGeom>
              <a:avLst/>
              <a:gdLst/>
              <a:ahLst/>
              <a:cxnLst/>
              <a:rect l="l" t="t" r="r" b="b"/>
              <a:pathLst>
                <a:path w="10943852" h="7899471">
                  <a:moveTo>
                    <a:pt x="0" y="0"/>
                  </a:moveTo>
                  <a:lnTo>
                    <a:pt x="10943852" y="0"/>
                  </a:lnTo>
                  <a:lnTo>
                    <a:pt x="10943852" y="7899471"/>
                  </a:lnTo>
                  <a:lnTo>
                    <a:pt x="0" y="78994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683564" y="8947670"/>
              <a:ext cx="10943852" cy="7899471"/>
            </a:xfrm>
            <a:custGeom>
              <a:avLst/>
              <a:gdLst/>
              <a:ahLst/>
              <a:cxnLst/>
              <a:rect l="l" t="t" r="r" b="b"/>
              <a:pathLst>
                <a:path w="10943852" h="7899471">
                  <a:moveTo>
                    <a:pt x="0" y="0"/>
                  </a:moveTo>
                  <a:lnTo>
                    <a:pt x="10943852" y="0"/>
                  </a:lnTo>
                  <a:lnTo>
                    <a:pt x="10943852" y="7899471"/>
                  </a:lnTo>
                  <a:lnTo>
                    <a:pt x="0" y="78994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8" name="Freeform 8"/>
            <p:cNvSpPr/>
            <p:nvPr/>
          </p:nvSpPr>
          <p:spPr>
            <a:xfrm>
              <a:off x="21413535" y="8947670"/>
              <a:ext cx="10943852" cy="7899471"/>
            </a:xfrm>
            <a:custGeom>
              <a:avLst/>
              <a:gdLst/>
              <a:ahLst/>
              <a:cxnLst/>
              <a:rect l="l" t="t" r="r" b="b"/>
              <a:pathLst>
                <a:path w="10943852" h="7899471">
                  <a:moveTo>
                    <a:pt x="0" y="0"/>
                  </a:moveTo>
                  <a:lnTo>
                    <a:pt x="10943852" y="0"/>
                  </a:lnTo>
                  <a:lnTo>
                    <a:pt x="10943852" y="7899471"/>
                  </a:lnTo>
                  <a:lnTo>
                    <a:pt x="0" y="78994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9" name="Freeform 9"/>
          <p:cNvSpPr/>
          <p:nvPr/>
        </p:nvSpPr>
        <p:spPr>
          <a:xfrm rot="-5400000">
            <a:off x="4542982" y="-8596019"/>
            <a:ext cx="7778749" cy="16333332"/>
          </a:xfrm>
          <a:custGeom>
            <a:avLst/>
            <a:gdLst/>
            <a:ahLst/>
            <a:cxnLst/>
            <a:rect l="l" t="t" r="r" b="b"/>
            <a:pathLst>
              <a:path w="7778749" h="16333332">
                <a:moveTo>
                  <a:pt x="0" y="0"/>
                </a:moveTo>
                <a:lnTo>
                  <a:pt x="7778750" y="0"/>
                </a:lnTo>
                <a:lnTo>
                  <a:pt x="7778750" y="16333332"/>
                </a:lnTo>
                <a:lnTo>
                  <a:pt x="0" y="163333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4999"/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2" name="TextBox 12"/>
          <p:cNvSpPr txBox="1"/>
          <p:nvPr/>
        </p:nvSpPr>
        <p:spPr>
          <a:xfrm>
            <a:off x="1120101" y="1265320"/>
            <a:ext cx="15452346" cy="1615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65"/>
              </a:lnSpc>
            </a:pPr>
            <a:r>
              <a:rPr lang="cs-CZ" sz="9600" dirty="0">
                <a:latin typeface="Cloud" panose="020B0604020202020204" charset="0"/>
                <a:cs typeface="Cloud" panose="020B0604020202020204" charset="0"/>
              </a:rPr>
              <a:t>Chemie na talíři!</a:t>
            </a:r>
            <a:endParaRPr lang="en-US" sz="9592" dirty="0">
              <a:solidFill>
                <a:srgbClr val="000000"/>
              </a:solidFill>
              <a:latin typeface="Cloud" panose="020B0604020202020204" charset="0"/>
              <a:ea typeface="Telegraf"/>
              <a:cs typeface="Cloud" panose="020B0604020202020204" charset="0"/>
              <a:sym typeface="Telegraf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701363" y="3220098"/>
            <a:ext cx="17320947" cy="5539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cs-CZ" sz="3600" dirty="0">
                <a:latin typeface="Cloud" panose="020B0604020202020204" charset="0"/>
                <a:cs typeface="Cloud" panose="020B0604020202020204" charset="0"/>
              </a:rPr>
              <a:t>Voda jako základ potravinářského průmyslu </a:t>
            </a:r>
          </a:p>
          <a:p>
            <a:r>
              <a:rPr lang="cs-CZ" sz="3600" dirty="0">
                <a:latin typeface="Cloud" panose="020B0604020202020204" charset="0"/>
                <a:cs typeface="Cloud" panose="020B0604020202020204" charset="0"/>
              </a:rPr>
              <a:t>	Odželezňování vody </a:t>
            </a:r>
          </a:p>
          <a:p>
            <a:r>
              <a:rPr lang="cs-CZ" sz="3600" dirty="0">
                <a:latin typeface="Cloud" panose="020B0604020202020204" charset="0"/>
                <a:cs typeface="Cloud" panose="020B0604020202020204" charset="0"/>
              </a:rPr>
              <a:t>		V potravinářském průmyslu – rozstřikování na inertní materiál</a:t>
            </a:r>
          </a:p>
          <a:p>
            <a:r>
              <a:rPr lang="cs-CZ" sz="3600" dirty="0">
                <a:latin typeface="Cloud" panose="020B0604020202020204" charset="0"/>
                <a:cs typeface="Cloud" panose="020B0604020202020204" charset="0"/>
              </a:rPr>
              <a:t>							Fe</a:t>
            </a:r>
            <a:r>
              <a:rPr lang="cs-CZ" sz="3600" baseline="30000" dirty="0">
                <a:latin typeface="Cloud" panose="020B0604020202020204" charset="0"/>
                <a:cs typeface="Cloud" panose="020B0604020202020204" charset="0"/>
              </a:rPr>
              <a:t>2+ </a:t>
            </a:r>
            <a:r>
              <a:rPr lang="cs-CZ" sz="3600" dirty="0">
                <a:latin typeface="Cloud" panose="020B0604020202020204" charset="0"/>
                <a:cs typeface="Cloud" panose="020B0604020202020204" charset="0"/>
              </a:rPr>
              <a:t>na Fe</a:t>
            </a:r>
            <a:r>
              <a:rPr lang="cs-CZ" sz="3600" baseline="30000" dirty="0">
                <a:latin typeface="Cloud" panose="020B0604020202020204" charset="0"/>
                <a:cs typeface="Cloud" panose="020B0604020202020204" charset="0"/>
              </a:rPr>
              <a:t>3+</a:t>
            </a:r>
          </a:p>
          <a:p>
            <a:r>
              <a:rPr lang="cs-CZ" sz="3600" dirty="0">
                <a:latin typeface="Cloud" panose="020B0604020202020204" charset="0"/>
                <a:cs typeface="Cloud" panose="020B0604020202020204" charset="0"/>
              </a:rPr>
              <a:t>		V laboratoři:</a:t>
            </a:r>
          </a:p>
          <a:p>
            <a:r>
              <a:rPr lang="cs-CZ" sz="3600" dirty="0">
                <a:latin typeface="Cloud" panose="020B0604020202020204" charset="0"/>
                <a:cs typeface="Cloud" panose="020B0604020202020204" charset="0"/>
              </a:rPr>
              <a:t>				příprava kyslíku z reakce KMnO</a:t>
            </a:r>
            <a:r>
              <a:rPr lang="cs-CZ" sz="3600" baseline="-25000" dirty="0">
                <a:latin typeface="Cloud" panose="020B0604020202020204" charset="0"/>
                <a:cs typeface="Cloud" panose="020B0604020202020204" charset="0"/>
              </a:rPr>
              <a:t>4</a:t>
            </a:r>
            <a:r>
              <a:rPr lang="cs-CZ" sz="3600" dirty="0">
                <a:latin typeface="Cloud" panose="020B0604020202020204" charset="0"/>
                <a:cs typeface="Cloud" panose="020B0604020202020204" charset="0"/>
              </a:rPr>
              <a:t> a H</a:t>
            </a:r>
            <a:r>
              <a:rPr lang="cs-CZ" sz="3600" baseline="-25000" dirty="0">
                <a:latin typeface="Cloud" panose="020B0604020202020204" charset="0"/>
                <a:cs typeface="Cloud" panose="020B0604020202020204" charset="0"/>
              </a:rPr>
              <a:t>2</a:t>
            </a:r>
            <a:r>
              <a:rPr lang="cs-CZ" sz="3600" dirty="0">
                <a:latin typeface="Cloud" panose="020B0604020202020204" charset="0"/>
                <a:cs typeface="Cloud" panose="020B0604020202020204" charset="0"/>
              </a:rPr>
              <a:t>O</a:t>
            </a:r>
            <a:r>
              <a:rPr lang="cs-CZ" sz="3600" baseline="-25000" dirty="0">
                <a:latin typeface="Cloud" panose="020B0604020202020204" charset="0"/>
                <a:cs typeface="Cloud" panose="020B0604020202020204" charset="0"/>
              </a:rPr>
              <a:t>2</a:t>
            </a:r>
          </a:p>
          <a:p>
            <a:r>
              <a:rPr lang="cs-CZ" sz="3600" dirty="0">
                <a:latin typeface="Cloud" panose="020B0604020202020204" charset="0"/>
                <a:cs typeface="Cloud" panose="020B0604020202020204" charset="0"/>
              </a:rPr>
              <a:t>						probublávání vzorku železitého pramene:</a:t>
            </a:r>
          </a:p>
          <a:p>
            <a:r>
              <a:rPr lang="cs-CZ" sz="3600" dirty="0">
                <a:latin typeface="Cloud" panose="020B0604020202020204" charset="0"/>
                <a:cs typeface="Cloud" panose="020B0604020202020204" charset="0"/>
              </a:rPr>
              <a:t> 						</a:t>
            </a:r>
            <a:r>
              <a:rPr lang="cs-CZ" sz="3600" dirty="0" err="1">
                <a:latin typeface="Cloud" panose="020B0604020202020204" charset="0"/>
                <a:cs typeface="Cloud" panose="020B0604020202020204" charset="0"/>
              </a:rPr>
              <a:t>Otročínská</a:t>
            </a:r>
            <a:r>
              <a:rPr lang="cs-CZ" sz="3600" dirty="0">
                <a:latin typeface="Cloud" panose="020B0604020202020204" charset="0"/>
                <a:cs typeface="Cloud" panose="020B0604020202020204" charset="0"/>
              </a:rPr>
              <a:t> kyselka 16 mg/l, Rudolfův pramen 14 mg/l</a:t>
            </a:r>
          </a:p>
          <a:p>
            <a:r>
              <a:rPr lang="cs-CZ" sz="3600" dirty="0">
                <a:latin typeface="Cloud" panose="020B0604020202020204" charset="0"/>
                <a:cs typeface="Cloud" panose="020B0604020202020204" charset="0"/>
              </a:rPr>
              <a:t>		</a:t>
            </a:r>
          </a:p>
          <a:p>
            <a:r>
              <a:rPr lang="cs-CZ" sz="3600" dirty="0">
                <a:latin typeface="Cloud" panose="020B0604020202020204" charset="0"/>
                <a:cs typeface="Cloud" panose="020B0604020202020204" charset="0"/>
              </a:rPr>
              <a:t>		Mlékárenský průmysl, výroba potravinových koncentrátů, výroba limonád…</a:t>
            </a:r>
          </a:p>
        </p:txBody>
      </p:sp>
      <p:sp>
        <p:nvSpPr>
          <p:cNvPr id="15" name="Freeform 15"/>
          <p:cNvSpPr/>
          <p:nvPr/>
        </p:nvSpPr>
        <p:spPr>
          <a:xfrm rot="1753379">
            <a:off x="-2660828" y="6912733"/>
            <a:ext cx="5853039" cy="5535654"/>
          </a:xfrm>
          <a:custGeom>
            <a:avLst/>
            <a:gdLst/>
            <a:ahLst/>
            <a:cxnLst/>
            <a:rect l="l" t="t" r="r" b="b"/>
            <a:pathLst>
              <a:path w="5853039" h="5535654">
                <a:moveTo>
                  <a:pt x="0" y="0"/>
                </a:moveTo>
                <a:lnTo>
                  <a:pt x="5853038" y="0"/>
                </a:lnTo>
                <a:lnTo>
                  <a:pt x="5853038" y="5535653"/>
                </a:lnTo>
                <a:lnTo>
                  <a:pt x="0" y="553565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6" name="Freeform 16"/>
          <p:cNvSpPr/>
          <p:nvPr/>
        </p:nvSpPr>
        <p:spPr>
          <a:xfrm rot="1753379">
            <a:off x="15361480" y="-552288"/>
            <a:ext cx="5853039" cy="5535654"/>
          </a:xfrm>
          <a:custGeom>
            <a:avLst/>
            <a:gdLst/>
            <a:ahLst/>
            <a:cxnLst/>
            <a:rect l="l" t="t" r="r" b="b"/>
            <a:pathLst>
              <a:path w="5853039" h="5535654">
                <a:moveTo>
                  <a:pt x="0" y="0"/>
                </a:moveTo>
                <a:lnTo>
                  <a:pt x="5853039" y="0"/>
                </a:lnTo>
                <a:lnTo>
                  <a:pt x="5853039" y="5535654"/>
                </a:lnTo>
                <a:lnTo>
                  <a:pt x="0" y="55356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8" name="Freeform 15">
            <a:extLst>
              <a:ext uri="{FF2B5EF4-FFF2-40B4-BE49-F238E27FC236}">
                <a16:creationId xmlns:a16="http://schemas.microsoft.com/office/drawing/2014/main" id="{D20C400C-125E-F45F-82D0-588605CF8ADF}"/>
              </a:ext>
            </a:extLst>
          </p:cNvPr>
          <p:cNvSpPr/>
          <p:nvPr/>
        </p:nvSpPr>
        <p:spPr>
          <a:xfrm>
            <a:off x="2360139" y="596798"/>
            <a:ext cx="1422476" cy="1802331"/>
          </a:xfrm>
          <a:custGeom>
            <a:avLst/>
            <a:gdLst/>
            <a:ahLst/>
            <a:cxnLst/>
            <a:rect l="l" t="t" r="r" b="b"/>
            <a:pathLst>
              <a:path w="584059" h="843129">
                <a:moveTo>
                  <a:pt x="0" y="0"/>
                </a:moveTo>
                <a:lnTo>
                  <a:pt x="584059" y="0"/>
                </a:lnTo>
                <a:lnTo>
                  <a:pt x="584059" y="843129"/>
                </a:lnTo>
                <a:lnTo>
                  <a:pt x="0" y="8431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F99DDB-3E10-A1F9-3D40-76BC4DEA2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343AFD1B-A121-5922-1C09-235F1BE76186}"/>
              </a:ext>
            </a:extLst>
          </p:cNvPr>
          <p:cNvGrpSpPr/>
          <p:nvPr/>
        </p:nvGrpSpPr>
        <p:grpSpPr>
          <a:xfrm>
            <a:off x="-2990020" y="-481429"/>
            <a:ext cx="24268040" cy="12635356"/>
            <a:chOff x="0" y="0"/>
            <a:chExt cx="32357387" cy="16847141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F08C543B-71F1-129E-C359-D8758A382A7F}"/>
                </a:ext>
              </a:extLst>
            </p:cNvPr>
            <p:cNvSpPr/>
            <p:nvPr/>
          </p:nvSpPr>
          <p:spPr>
            <a:xfrm>
              <a:off x="0" y="0"/>
              <a:ext cx="10943852" cy="7899471"/>
            </a:xfrm>
            <a:custGeom>
              <a:avLst/>
              <a:gdLst/>
              <a:ahLst/>
              <a:cxnLst/>
              <a:rect l="l" t="t" r="r" b="b"/>
              <a:pathLst>
                <a:path w="10943852" h="7899471">
                  <a:moveTo>
                    <a:pt x="0" y="0"/>
                  </a:moveTo>
                  <a:lnTo>
                    <a:pt x="10943852" y="0"/>
                  </a:lnTo>
                  <a:lnTo>
                    <a:pt x="10943852" y="7899471"/>
                  </a:lnTo>
                  <a:lnTo>
                    <a:pt x="0" y="78994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 dirty="0"/>
            </a:p>
          </p:txBody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DC543B91-4806-6F9E-24C0-B435D322C9D0}"/>
                </a:ext>
              </a:extLst>
            </p:cNvPr>
            <p:cNvSpPr/>
            <p:nvPr/>
          </p:nvSpPr>
          <p:spPr>
            <a:xfrm>
              <a:off x="10683564" y="0"/>
              <a:ext cx="10943852" cy="7899471"/>
            </a:xfrm>
            <a:custGeom>
              <a:avLst/>
              <a:gdLst/>
              <a:ahLst/>
              <a:cxnLst/>
              <a:rect l="l" t="t" r="r" b="b"/>
              <a:pathLst>
                <a:path w="10943852" h="7899471">
                  <a:moveTo>
                    <a:pt x="0" y="0"/>
                  </a:moveTo>
                  <a:lnTo>
                    <a:pt x="10943852" y="0"/>
                  </a:lnTo>
                  <a:lnTo>
                    <a:pt x="10943852" y="7899471"/>
                  </a:lnTo>
                  <a:lnTo>
                    <a:pt x="0" y="78994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36EB8078-EF4D-A4CF-10C6-3A6D36A0D5FA}"/>
                </a:ext>
              </a:extLst>
            </p:cNvPr>
            <p:cNvSpPr/>
            <p:nvPr/>
          </p:nvSpPr>
          <p:spPr>
            <a:xfrm>
              <a:off x="21413535" y="0"/>
              <a:ext cx="10943852" cy="7899471"/>
            </a:xfrm>
            <a:custGeom>
              <a:avLst/>
              <a:gdLst/>
              <a:ahLst/>
              <a:cxnLst/>
              <a:rect l="l" t="t" r="r" b="b"/>
              <a:pathLst>
                <a:path w="10943852" h="7899471">
                  <a:moveTo>
                    <a:pt x="0" y="0"/>
                  </a:moveTo>
                  <a:lnTo>
                    <a:pt x="10943852" y="0"/>
                  </a:lnTo>
                  <a:lnTo>
                    <a:pt x="10943852" y="7899471"/>
                  </a:lnTo>
                  <a:lnTo>
                    <a:pt x="0" y="78994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F4780A73-59CF-3212-A0EF-7C7557AA9B42}"/>
                </a:ext>
              </a:extLst>
            </p:cNvPr>
            <p:cNvSpPr/>
            <p:nvPr/>
          </p:nvSpPr>
          <p:spPr>
            <a:xfrm>
              <a:off x="0" y="8947670"/>
              <a:ext cx="10943852" cy="7899471"/>
            </a:xfrm>
            <a:custGeom>
              <a:avLst/>
              <a:gdLst/>
              <a:ahLst/>
              <a:cxnLst/>
              <a:rect l="l" t="t" r="r" b="b"/>
              <a:pathLst>
                <a:path w="10943852" h="7899471">
                  <a:moveTo>
                    <a:pt x="0" y="0"/>
                  </a:moveTo>
                  <a:lnTo>
                    <a:pt x="10943852" y="0"/>
                  </a:lnTo>
                  <a:lnTo>
                    <a:pt x="10943852" y="7899471"/>
                  </a:lnTo>
                  <a:lnTo>
                    <a:pt x="0" y="78994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59CEADA2-3F9B-4E53-2050-3CF2C40E7787}"/>
                </a:ext>
              </a:extLst>
            </p:cNvPr>
            <p:cNvSpPr/>
            <p:nvPr/>
          </p:nvSpPr>
          <p:spPr>
            <a:xfrm>
              <a:off x="10683564" y="8947670"/>
              <a:ext cx="10943852" cy="7899471"/>
            </a:xfrm>
            <a:custGeom>
              <a:avLst/>
              <a:gdLst/>
              <a:ahLst/>
              <a:cxnLst/>
              <a:rect l="l" t="t" r="r" b="b"/>
              <a:pathLst>
                <a:path w="10943852" h="7899471">
                  <a:moveTo>
                    <a:pt x="0" y="0"/>
                  </a:moveTo>
                  <a:lnTo>
                    <a:pt x="10943852" y="0"/>
                  </a:lnTo>
                  <a:lnTo>
                    <a:pt x="10943852" y="7899471"/>
                  </a:lnTo>
                  <a:lnTo>
                    <a:pt x="0" y="78994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3FCCE4C7-70A5-5E56-2E1D-A36A6B5BC7DC}"/>
                </a:ext>
              </a:extLst>
            </p:cNvPr>
            <p:cNvSpPr/>
            <p:nvPr/>
          </p:nvSpPr>
          <p:spPr>
            <a:xfrm>
              <a:off x="21413535" y="8947670"/>
              <a:ext cx="10943852" cy="7899471"/>
            </a:xfrm>
            <a:custGeom>
              <a:avLst/>
              <a:gdLst/>
              <a:ahLst/>
              <a:cxnLst/>
              <a:rect l="l" t="t" r="r" b="b"/>
              <a:pathLst>
                <a:path w="10943852" h="7899471">
                  <a:moveTo>
                    <a:pt x="0" y="0"/>
                  </a:moveTo>
                  <a:lnTo>
                    <a:pt x="10943852" y="0"/>
                  </a:lnTo>
                  <a:lnTo>
                    <a:pt x="10943852" y="7899471"/>
                  </a:lnTo>
                  <a:lnTo>
                    <a:pt x="0" y="78994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id="{92EB613F-1A70-9D86-F9B8-BFA489A5D11F}"/>
              </a:ext>
            </a:extLst>
          </p:cNvPr>
          <p:cNvSpPr/>
          <p:nvPr/>
        </p:nvSpPr>
        <p:spPr>
          <a:xfrm rot="14849509">
            <a:off x="12383107" y="2610437"/>
            <a:ext cx="7778749" cy="16333332"/>
          </a:xfrm>
          <a:custGeom>
            <a:avLst/>
            <a:gdLst/>
            <a:ahLst/>
            <a:cxnLst/>
            <a:rect l="l" t="t" r="r" b="b"/>
            <a:pathLst>
              <a:path w="7778749" h="16333332">
                <a:moveTo>
                  <a:pt x="0" y="0"/>
                </a:moveTo>
                <a:lnTo>
                  <a:pt x="7778750" y="0"/>
                </a:lnTo>
                <a:lnTo>
                  <a:pt x="7778750" y="16333332"/>
                </a:lnTo>
                <a:lnTo>
                  <a:pt x="0" y="163333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4999"/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761476B2-815B-B13C-E3E1-B5E114D5E051}"/>
              </a:ext>
            </a:extLst>
          </p:cNvPr>
          <p:cNvSpPr txBox="1"/>
          <p:nvPr/>
        </p:nvSpPr>
        <p:spPr>
          <a:xfrm>
            <a:off x="1120101" y="1265320"/>
            <a:ext cx="15452346" cy="1615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65"/>
              </a:lnSpc>
            </a:pPr>
            <a:r>
              <a:rPr lang="cs-CZ" sz="9600" dirty="0">
                <a:latin typeface="Cloud" panose="020B0604020202020204" charset="0"/>
                <a:cs typeface="Cloud" panose="020B0604020202020204" charset="0"/>
              </a:rPr>
              <a:t>Chemie na talíři!</a:t>
            </a:r>
            <a:endParaRPr lang="en-US" sz="9592" dirty="0">
              <a:solidFill>
                <a:srgbClr val="000000"/>
              </a:solidFill>
              <a:latin typeface="Cloud" panose="020B0604020202020204" charset="0"/>
              <a:ea typeface="Telegraf"/>
              <a:cs typeface="Cloud" panose="020B0604020202020204" charset="0"/>
              <a:sym typeface="Telegraf"/>
            </a:endParaRP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56E58A1E-4488-24EC-4384-A625DE1CCC17}"/>
              </a:ext>
            </a:extLst>
          </p:cNvPr>
          <p:cNvSpPr txBox="1"/>
          <p:nvPr/>
        </p:nvSpPr>
        <p:spPr>
          <a:xfrm>
            <a:off x="701363" y="3220098"/>
            <a:ext cx="17320947" cy="49859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cs-CZ" sz="3600" dirty="0">
                <a:latin typeface="Cloud" panose="020B0604020202020204" charset="0"/>
                <a:cs typeface="Cloud" panose="020B0604020202020204" charset="0"/>
              </a:rPr>
              <a:t>V hlavní roli ,,cukr“ </a:t>
            </a:r>
          </a:p>
          <a:p>
            <a:r>
              <a:rPr lang="cs-CZ" sz="3600" dirty="0">
                <a:latin typeface="Cloud" panose="020B0604020202020204" charset="0"/>
                <a:cs typeface="Cloud" panose="020B0604020202020204" charset="0"/>
              </a:rPr>
              <a:t>	Stanovení redukujících cukrů dle </a:t>
            </a:r>
            <a:r>
              <a:rPr lang="cs-CZ" sz="3600" dirty="0" err="1">
                <a:latin typeface="Cloud" panose="020B0604020202020204" charset="0"/>
                <a:cs typeface="Cloud" panose="020B0604020202020204" charset="0"/>
              </a:rPr>
              <a:t>Schoorla</a:t>
            </a:r>
            <a:r>
              <a:rPr lang="cs-CZ" sz="3600" dirty="0">
                <a:latin typeface="Cloud" panose="020B0604020202020204" charset="0"/>
                <a:cs typeface="Cloud" panose="020B0604020202020204" charset="0"/>
              </a:rPr>
              <a:t> </a:t>
            </a:r>
          </a:p>
          <a:p>
            <a:r>
              <a:rPr lang="cs-CZ" sz="3600" dirty="0">
                <a:latin typeface="Cloud" panose="020B0604020202020204" charset="0"/>
                <a:cs typeface="Cloud" panose="020B0604020202020204" charset="0"/>
              </a:rPr>
              <a:t>			původní stanovení je relativně složité</a:t>
            </a:r>
          </a:p>
          <a:p>
            <a:r>
              <a:rPr lang="cs-CZ" sz="3600" dirty="0">
                <a:latin typeface="Cloud" panose="020B0604020202020204" charset="0"/>
                <a:cs typeface="Cloud" panose="020B0604020202020204" charset="0"/>
              </a:rPr>
              <a:t>			transformace do pouze demonstrační verze </a:t>
            </a:r>
          </a:p>
          <a:p>
            <a:r>
              <a:rPr lang="cs-CZ" sz="3600" dirty="0">
                <a:latin typeface="Cloud" panose="020B0604020202020204" charset="0"/>
                <a:cs typeface="Cloud" panose="020B0604020202020204" charset="0"/>
              </a:rPr>
              <a:t>						Fehling I a II, KI, škrobový maz, Na</a:t>
            </a:r>
            <a:r>
              <a:rPr lang="cs-CZ" sz="3200" baseline="-25000" dirty="0">
                <a:latin typeface="Cloud" panose="020B0604020202020204" charset="0"/>
                <a:cs typeface="Cloud" panose="020B0604020202020204" charset="0"/>
              </a:rPr>
              <a:t>2</a:t>
            </a:r>
            <a:r>
              <a:rPr lang="cs-CZ" sz="3600" dirty="0">
                <a:latin typeface="Cloud" panose="020B0604020202020204" charset="0"/>
                <a:cs typeface="Cloud" panose="020B0604020202020204" charset="0"/>
              </a:rPr>
              <a:t>S</a:t>
            </a:r>
            <a:r>
              <a:rPr lang="cs-CZ" sz="3200" baseline="-25000" dirty="0">
                <a:latin typeface="Cloud" panose="020B0604020202020204" charset="0"/>
                <a:cs typeface="Cloud" panose="020B0604020202020204" charset="0"/>
              </a:rPr>
              <a:t>2</a:t>
            </a:r>
            <a:r>
              <a:rPr lang="cs-CZ" sz="3600" dirty="0">
                <a:latin typeface="Cloud" panose="020B0604020202020204" charset="0"/>
                <a:cs typeface="Cloud" panose="020B0604020202020204" charset="0"/>
              </a:rPr>
              <a:t>O</a:t>
            </a:r>
            <a:r>
              <a:rPr lang="cs-CZ" sz="3600" baseline="-25000" dirty="0">
                <a:latin typeface="Cloud" panose="020B0604020202020204" charset="0"/>
                <a:cs typeface="Cloud" panose="020B0604020202020204" charset="0"/>
              </a:rPr>
              <a:t>3</a:t>
            </a:r>
            <a:r>
              <a:rPr lang="cs-CZ" sz="3600" dirty="0">
                <a:latin typeface="Cloud" panose="020B0604020202020204" charset="0"/>
                <a:cs typeface="Cloud" panose="020B0604020202020204" charset="0"/>
              </a:rPr>
              <a:t>, vzorek</a:t>
            </a:r>
          </a:p>
          <a:p>
            <a:r>
              <a:rPr lang="cs-CZ" sz="3600" dirty="0">
                <a:latin typeface="Cloud" panose="020B0604020202020204" charset="0"/>
                <a:cs typeface="Cloud" panose="020B0604020202020204" charset="0"/>
              </a:rPr>
              <a:t>						Instrumentalizace – </a:t>
            </a:r>
            <a:r>
              <a:rPr lang="cs-CZ" sz="3200" dirty="0">
                <a:latin typeface="Cloud" panose="020B0604020202020204" charset="0"/>
                <a:cs typeface="Cloud" panose="020B0604020202020204" charset="0"/>
              </a:rPr>
              <a:t>špaček, ohřívání, pipetování, odměřování</a:t>
            </a:r>
          </a:p>
          <a:p>
            <a:r>
              <a:rPr lang="cs-CZ" sz="3600" dirty="0">
                <a:latin typeface="Cloud" panose="020B0604020202020204" charset="0"/>
                <a:cs typeface="Cloud" panose="020B0604020202020204" charset="0"/>
              </a:rPr>
              <a:t>			vyhodnocení díky </a:t>
            </a:r>
            <a:r>
              <a:rPr lang="cs-CZ" sz="3600" dirty="0" err="1">
                <a:latin typeface="Cloud" panose="020B0604020202020204" charset="0"/>
                <a:cs typeface="Cloud" panose="020B0604020202020204" charset="0"/>
              </a:rPr>
              <a:t>Schoorlově</a:t>
            </a:r>
            <a:r>
              <a:rPr lang="cs-CZ" sz="3600" dirty="0">
                <a:latin typeface="Cloud" panose="020B0604020202020204" charset="0"/>
                <a:cs typeface="Cloud" panose="020B0604020202020204" charset="0"/>
              </a:rPr>
              <a:t> tabulce závislosti spotřeby </a:t>
            </a:r>
          </a:p>
          <a:p>
            <a:r>
              <a:rPr lang="cs-CZ" sz="3600" dirty="0">
                <a:latin typeface="Cloud" panose="020B0604020202020204" charset="0"/>
                <a:cs typeface="Cloud" panose="020B0604020202020204" charset="0"/>
              </a:rPr>
              <a:t>			stanovení glukózy v jablečné šťávě				</a:t>
            </a:r>
          </a:p>
          <a:p>
            <a:r>
              <a:rPr lang="cs-CZ" sz="3600" dirty="0">
                <a:latin typeface="Cloud" panose="020B0604020202020204" charset="0"/>
                <a:cs typeface="Cloud" panose="020B0604020202020204" charset="0"/>
              </a:rPr>
              <a:t>		</a:t>
            </a:r>
            <a:r>
              <a:rPr lang="cs-CZ" sz="3200" dirty="0">
                <a:latin typeface="Cloud" panose="020B0604020202020204" charset="0"/>
                <a:cs typeface="Cloud" panose="020B0604020202020204" charset="0"/>
              </a:rPr>
              <a:t>Ovoce, zelenina, sladké nápoje, müsli tyčinky….</a:t>
            </a:r>
            <a:endParaRPr lang="cs-CZ" sz="3600" dirty="0">
              <a:latin typeface="Cloud" panose="020B0604020202020204" charset="0"/>
              <a:cs typeface="Cloud" panose="020B0604020202020204" charset="0"/>
            </a:endParaRPr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CA49D197-73D5-27C8-06E6-37448CAEC64E}"/>
              </a:ext>
            </a:extLst>
          </p:cNvPr>
          <p:cNvSpPr/>
          <p:nvPr/>
        </p:nvSpPr>
        <p:spPr>
          <a:xfrm rot="1753379">
            <a:off x="-2660828" y="6912733"/>
            <a:ext cx="5853039" cy="5535654"/>
          </a:xfrm>
          <a:custGeom>
            <a:avLst/>
            <a:gdLst/>
            <a:ahLst/>
            <a:cxnLst/>
            <a:rect l="l" t="t" r="r" b="b"/>
            <a:pathLst>
              <a:path w="5853039" h="5535654">
                <a:moveTo>
                  <a:pt x="0" y="0"/>
                </a:moveTo>
                <a:lnTo>
                  <a:pt x="5853038" y="0"/>
                </a:lnTo>
                <a:lnTo>
                  <a:pt x="5853038" y="5535653"/>
                </a:lnTo>
                <a:lnTo>
                  <a:pt x="0" y="553565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8" name="Freeform 15">
            <a:extLst>
              <a:ext uri="{FF2B5EF4-FFF2-40B4-BE49-F238E27FC236}">
                <a16:creationId xmlns:a16="http://schemas.microsoft.com/office/drawing/2014/main" id="{CF7B82C4-3CA6-8A39-3A00-04C9B4072CC1}"/>
              </a:ext>
            </a:extLst>
          </p:cNvPr>
          <p:cNvSpPr/>
          <p:nvPr/>
        </p:nvSpPr>
        <p:spPr>
          <a:xfrm>
            <a:off x="2360139" y="596798"/>
            <a:ext cx="1422476" cy="1802331"/>
          </a:xfrm>
          <a:custGeom>
            <a:avLst/>
            <a:gdLst/>
            <a:ahLst/>
            <a:cxnLst/>
            <a:rect l="l" t="t" r="r" b="b"/>
            <a:pathLst>
              <a:path w="584059" h="843129">
                <a:moveTo>
                  <a:pt x="0" y="0"/>
                </a:moveTo>
                <a:lnTo>
                  <a:pt x="584059" y="0"/>
                </a:lnTo>
                <a:lnTo>
                  <a:pt x="584059" y="843129"/>
                </a:lnTo>
                <a:lnTo>
                  <a:pt x="0" y="8431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cs-CZ"/>
          </a:p>
        </p:txBody>
      </p:sp>
      <p:pic>
        <p:nvPicPr>
          <p:cNvPr id="11" name="Obrázek 10" descr="Obsah obrázku nealkoholický nápoj, sklenice, osoba, interiér&#10;&#10;Popis byl vytvořen automaticky">
            <a:extLst>
              <a:ext uri="{FF2B5EF4-FFF2-40B4-BE49-F238E27FC236}">
                <a16:creationId xmlns:a16="http://schemas.microsoft.com/office/drawing/2014/main" id="{983942CA-ECC5-1837-E663-8CB2F87B59F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0577" y="1137247"/>
            <a:ext cx="4169442" cy="4165702"/>
          </a:xfrm>
          <a:prstGeom prst="rect">
            <a:avLst/>
          </a:prstGeom>
        </p:spPr>
      </p:pic>
      <p:pic>
        <p:nvPicPr>
          <p:cNvPr id="17" name="Obrázek 16" descr="Obsah obrázku bílé, ručník, černobílá">
            <a:extLst>
              <a:ext uri="{FF2B5EF4-FFF2-40B4-BE49-F238E27FC236}">
                <a16:creationId xmlns:a16="http://schemas.microsoft.com/office/drawing/2014/main" id="{9889DC7E-B537-2333-08BD-A9059FAA151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21408">
            <a:off x="12859866" y="1209716"/>
            <a:ext cx="3221429" cy="1113135"/>
          </a:xfrm>
          <a:prstGeom prst="rect">
            <a:avLst/>
          </a:prstGeom>
        </p:spPr>
      </p:pic>
      <p:pic>
        <p:nvPicPr>
          <p:cNvPr id="20" name="Obrázek 19" descr="Obsah obrázku černobílá, černobílý&#10;&#10;Popis byl vytvořen automaticky">
            <a:extLst>
              <a:ext uri="{FF2B5EF4-FFF2-40B4-BE49-F238E27FC236}">
                <a16:creationId xmlns:a16="http://schemas.microsoft.com/office/drawing/2014/main" id="{4EBFC748-9873-9265-74AA-25ADC30C38E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85100">
            <a:off x="16708687" y="2845446"/>
            <a:ext cx="2721841" cy="302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4490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38">
            <a:extLst>
              <a:ext uri="{FF2B5EF4-FFF2-40B4-BE49-F238E27FC236}">
                <a16:creationId xmlns:a16="http://schemas.microsoft.com/office/drawing/2014/main" id="{00C71CC0-9199-9CB6-53AC-2A2425EA7E6B}"/>
              </a:ext>
            </a:extLst>
          </p:cNvPr>
          <p:cNvSpPr/>
          <p:nvPr/>
        </p:nvSpPr>
        <p:spPr>
          <a:xfrm>
            <a:off x="-2998980" y="-2424234"/>
            <a:ext cx="7366200" cy="6103177"/>
          </a:xfrm>
          <a:custGeom>
            <a:avLst/>
            <a:gdLst/>
            <a:ahLst/>
            <a:cxnLst/>
            <a:rect l="l" t="t" r="r" b="b"/>
            <a:pathLst>
              <a:path w="1378194" h="1092532">
                <a:moveTo>
                  <a:pt x="0" y="0"/>
                </a:moveTo>
                <a:lnTo>
                  <a:pt x="1378194" y="0"/>
                </a:lnTo>
                <a:lnTo>
                  <a:pt x="1378194" y="1092532"/>
                </a:lnTo>
                <a:lnTo>
                  <a:pt x="0" y="10925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cs-CZ"/>
          </a:p>
        </p:txBody>
      </p:sp>
      <p:grpSp>
        <p:nvGrpSpPr>
          <p:cNvPr id="2" name="Group 2"/>
          <p:cNvGrpSpPr/>
          <p:nvPr/>
        </p:nvGrpSpPr>
        <p:grpSpPr>
          <a:xfrm>
            <a:off x="-2990020" y="-481429"/>
            <a:ext cx="24268040" cy="12635356"/>
            <a:chOff x="0" y="0"/>
            <a:chExt cx="32357387" cy="1684714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943852" cy="7899471"/>
            </a:xfrm>
            <a:custGeom>
              <a:avLst/>
              <a:gdLst/>
              <a:ahLst/>
              <a:cxnLst/>
              <a:rect l="l" t="t" r="r" b="b"/>
              <a:pathLst>
                <a:path w="10943852" h="7899471">
                  <a:moveTo>
                    <a:pt x="0" y="0"/>
                  </a:moveTo>
                  <a:lnTo>
                    <a:pt x="10943852" y="0"/>
                  </a:lnTo>
                  <a:lnTo>
                    <a:pt x="10943852" y="7899471"/>
                  </a:lnTo>
                  <a:lnTo>
                    <a:pt x="0" y="78994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4" name="Freeform 4"/>
            <p:cNvSpPr/>
            <p:nvPr/>
          </p:nvSpPr>
          <p:spPr>
            <a:xfrm>
              <a:off x="10683564" y="0"/>
              <a:ext cx="10943852" cy="7899471"/>
            </a:xfrm>
            <a:custGeom>
              <a:avLst/>
              <a:gdLst/>
              <a:ahLst/>
              <a:cxnLst/>
              <a:rect l="l" t="t" r="r" b="b"/>
              <a:pathLst>
                <a:path w="10943852" h="7899471">
                  <a:moveTo>
                    <a:pt x="0" y="0"/>
                  </a:moveTo>
                  <a:lnTo>
                    <a:pt x="10943852" y="0"/>
                  </a:lnTo>
                  <a:lnTo>
                    <a:pt x="10943852" y="7899471"/>
                  </a:lnTo>
                  <a:lnTo>
                    <a:pt x="0" y="78994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5" name="Freeform 5"/>
            <p:cNvSpPr/>
            <p:nvPr/>
          </p:nvSpPr>
          <p:spPr>
            <a:xfrm>
              <a:off x="21413535" y="0"/>
              <a:ext cx="10943852" cy="7899471"/>
            </a:xfrm>
            <a:custGeom>
              <a:avLst/>
              <a:gdLst/>
              <a:ahLst/>
              <a:cxnLst/>
              <a:rect l="l" t="t" r="r" b="b"/>
              <a:pathLst>
                <a:path w="10943852" h="7899471">
                  <a:moveTo>
                    <a:pt x="0" y="0"/>
                  </a:moveTo>
                  <a:lnTo>
                    <a:pt x="10943852" y="0"/>
                  </a:lnTo>
                  <a:lnTo>
                    <a:pt x="10943852" y="7899471"/>
                  </a:lnTo>
                  <a:lnTo>
                    <a:pt x="0" y="78994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8947670"/>
              <a:ext cx="10943852" cy="7899471"/>
            </a:xfrm>
            <a:custGeom>
              <a:avLst/>
              <a:gdLst/>
              <a:ahLst/>
              <a:cxnLst/>
              <a:rect l="l" t="t" r="r" b="b"/>
              <a:pathLst>
                <a:path w="10943852" h="7899471">
                  <a:moveTo>
                    <a:pt x="0" y="0"/>
                  </a:moveTo>
                  <a:lnTo>
                    <a:pt x="10943852" y="0"/>
                  </a:lnTo>
                  <a:lnTo>
                    <a:pt x="10943852" y="7899471"/>
                  </a:lnTo>
                  <a:lnTo>
                    <a:pt x="0" y="78994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683564" y="8947670"/>
              <a:ext cx="10943852" cy="7899471"/>
            </a:xfrm>
            <a:custGeom>
              <a:avLst/>
              <a:gdLst/>
              <a:ahLst/>
              <a:cxnLst/>
              <a:rect l="l" t="t" r="r" b="b"/>
              <a:pathLst>
                <a:path w="10943852" h="7899471">
                  <a:moveTo>
                    <a:pt x="0" y="0"/>
                  </a:moveTo>
                  <a:lnTo>
                    <a:pt x="10943852" y="0"/>
                  </a:lnTo>
                  <a:lnTo>
                    <a:pt x="10943852" y="7899471"/>
                  </a:lnTo>
                  <a:lnTo>
                    <a:pt x="0" y="78994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 dirty="0"/>
            </a:p>
          </p:txBody>
        </p:sp>
        <p:sp>
          <p:nvSpPr>
            <p:cNvPr id="8" name="Freeform 8"/>
            <p:cNvSpPr/>
            <p:nvPr/>
          </p:nvSpPr>
          <p:spPr>
            <a:xfrm>
              <a:off x="21413535" y="8947670"/>
              <a:ext cx="10943852" cy="7899471"/>
            </a:xfrm>
            <a:custGeom>
              <a:avLst/>
              <a:gdLst/>
              <a:ahLst/>
              <a:cxnLst/>
              <a:rect l="l" t="t" r="r" b="b"/>
              <a:pathLst>
                <a:path w="10943852" h="7899471">
                  <a:moveTo>
                    <a:pt x="0" y="0"/>
                  </a:moveTo>
                  <a:lnTo>
                    <a:pt x="10943852" y="0"/>
                  </a:lnTo>
                  <a:lnTo>
                    <a:pt x="10943852" y="7899471"/>
                  </a:lnTo>
                  <a:lnTo>
                    <a:pt x="0" y="78994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3160833" y="2190975"/>
            <a:ext cx="12303802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cs-CZ" sz="3200" dirty="0">
                <a:latin typeface="Cloud" panose="020B0604020202020204" charset="0"/>
                <a:cs typeface="Cloud" panose="020B0604020202020204" charset="0"/>
              </a:rPr>
              <a:t>Ukázka reálné chemické reakce v praxi</a:t>
            </a:r>
          </a:p>
          <a:p>
            <a:r>
              <a:rPr lang="cs-CZ" sz="3200" dirty="0">
                <a:latin typeface="Cloud" panose="020B0604020202020204" charset="0"/>
                <a:cs typeface="Cloud" panose="020B0604020202020204" charset="0"/>
              </a:rPr>
              <a:t> Zasvěcení do světa vědy – nalákáme je na zábavnou část chemie - 	experimentální</a:t>
            </a:r>
          </a:p>
          <a:p>
            <a:r>
              <a:rPr lang="cs-CZ" sz="3200" dirty="0">
                <a:latin typeface="Cloud" panose="020B0604020202020204" charset="0"/>
                <a:cs typeface="Cloud" panose="020B0604020202020204" charset="0"/>
              </a:rPr>
              <a:t>Podpora rozvoje kompetencí – praktické laboratorní dovednosti, aplikace 	teoretických znalostí, plánování a provádění experimentu, kritické myšlení, řešení problému, </a:t>
            </a:r>
          </a:p>
        </p:txBody>
      </p:sp>
      <p:sp>
        <p:nvSpPr>
          <p:cNvPr id="11" name="Freeform 11"/>
          <p:cNvSpPr/>
          <p:nvPr/>
        </p:nvSpPr>
        <p:spPr>
          <a:xfrm>
            <a:off x="14734027" y="8582368"/>
            <a:ext cx="4495298" cy="4094807"/>
          </a:xfrm>
          <a:custGeom>
            <a:avLst/>
            <a:gdLst/>
            <a:ahLst/>
            <a:cxnLst/>
            <a:rect l="l" t="t" r="r" b="b"/>
            <a:pathLst>
              <a:path w="4495298" h="4094807">
                <a:moveTo>
                  <a:pt x="0" y="0"/>
                </a:moveTo>
                <a:lnTo>
                  <a:pt x="4495297" y="0"/>
                </a:lnTo>
                <a:lnTo>
                  <a:pt x="4495297" y="4094807"/>
                </a:lnTo>
                <a:lnTo>
                  <a:pt x="0" y="40948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2" name="Freeform 12"/>
          <p:cNvSpPr/>
          <p:nvPr/>
        </p:nvSpPr>
        <p:spPr>
          <a:xfrm>
            <a:off x="16782722" y="1134668"/>
            <a:ext cx="4495298" cy="4094807"/>
          </a:xfrm>
          <a:custGeom>
            <a:avLst/>
            <a:gdLst/>
            <a:ahLst/>
            <a:cxnLst/>
            <a:rect l="l" t="t" r="r" b="b"/>
            <a:pathLst>
              <a:path w="4495298" h="4094807">
                <a:moveTo>
                  <a:pt x="0" y="0"/>
                </a:moveTo>
                <a:lnTo>
                  <a:pt x="4495298" y="0"/>
                </a:lnTo>
                <a:lnTo>
                  <a:pt x="4495298" y="4094807"/>
                </a:lnTo>
                <a:lnTo>
                  <a:pt x="0" y="40948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3" name="Freeform 13"/>
          <p:cNvSpPr/>
          <p:nvPr/>
        </p:nvSpPr>
        <p:spPr>
          <a:xfrm>
            <a:off x="1506290" y="2271622"/>
            <a:ext cx="1369360" cy="1367650"/>
          </a:xfrm>
          <a:custGeom>
            <a:avLst/>
            <a:gdLst/>
            <a:ahLst/>
            <a:cxnLst/>
            <a:rect l="l" t="t" r="r" b="b"/>
            <a:pathLst>
              <a:path w="1369360" h="1367650">
                <a:moveTo>
                  <a:pt x="0" y="0"/>
                </a:moveTo>
                <a:lnTo>
                  <a:pt x="1369360" y="0"/>
                </a:lnTo>
                <a:lnTo>
                  <a:pt x="1369360" y="1367650"/>
                </a:lnTo>
                <a:lnTo>
                  <a:pt x="0" y="136765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4" name="Freeform 14"/>
          <p:cNvSpPr/>
          <p:nvPr/>
        </p:nvSpPr>
        <p:spPr>
          <a:xfrm>
            <a:off x="1506290" y="5306834"/>
            <a:ext cx="1369360" cy="1367650"/>
          </a:xfrm>
          <a:custGeom>
            <a:avLst/>
            <a:gdLst/>
            <a:ahLst/>
            <a:cxnLst/>
            <a:rect l="l" t="t" r="r" b="b"/>
            <a:pathLst>
              <a:path w="1369360" h="1367650">
                <a:moveTo>
                  <a:pt x="0" y="0"/>
                </a:moveTo>
                <a:lnTo>
                  <a:pt x="1369360" y="0"/>
                </a:lnTo>
                <a:lnTo>
                  <a:pt x="1369360" y="1367650"/>
                </a:lnTo>
                <a:lnTo>
                  <a:pt x="0" y="136765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cs-CZ"/>
          </a:p>
        </p:txBody>
      </p:sp>
      <p:sp>
        <p:nvSpPr>
          <p:cNvPr id="19" name="TextBox 19"/>
          <p:cNvSpPr txBox="1"/>
          <p:nvPr/>
        </p:nvSpPr>
        <p:spPr>
          <a:xfrm>
            <a:off x="-1432056" y="481507"/>
            <a:ext cx="11925684" cy="1411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74"/>
              </a:lnSpc>
            </a:pPr>
            <a:r>
              <a:rPr lang="cs-CZ" sz="7200" dirty="0">
                <a:latin typeface="Cloud" panose="020B0604020202020204" charset="0"/>
                <a:cs typeface="Cloud" panose="020B0604020202020204" charset="0"/>
              </a:rPr>
              <a:t>Plusy a mínusy</a:t>
            </a:r>
            <a:endParaRPr lang="en-US" sz="7200" dirty="0">
              <a:solidFill>
                <a:srgbClr val="000000"/>
              </a:solidFill>
              <a:latin typeface="Cloud" panose="020B0604020202020204" charset="0"/>
              <a:ea typeface="Telegraf"/>
              <a:cs typeface="Cloud" panose="020B0604020202020204" charset="0"/>
              <a:sym typeface="Telegraf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3348614" y="5143500"/>
            <a:ext cx="6095093" cy="1969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endParaRPr lang="cs-CZ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3200" dirty="0">
                <a:latin typeface="Cloud" panose="020B0604020202020204" charset="0"/>
                <a:cs typeface="Cloud" panose="020B0604020202020204" charset="0"/>
              </a:rPr>
              <a:t>Nutnost vybavení laboratoří</a:t>
            </a:r>
          </a:p>
          <a:p>
            <a:r>
              <a:rPr lang="cs-CZ" sz="3200" dirty="0">
                <a:latin typeface="Cloud" panose="020B0604020202020204" charset="0"/>
                <a:cs typeface="Cloud" panose="020B0604020202020204" charset="0"/>
              </a:rPr>
              <a:t>Chemikálie</a:t>
            </a:r>
          </a:p>
          <a:p>
            <a:r>
              <a:rPr lang="cs-CZ" sz="3200" dirty="0">
                <a:latin typeface="Cloud" panose="020B0604020202020204" charset="0"/>
                <a:cs typeface="Cloud" panose="020B0604020202020204" charset="0"/>
              </a:rPr>
              <a:t>Časová náročnost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900651" y="3084177"/>
            <a:ext cx="1260182" cy="7059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499"/>
              </a:lnSpc>
              <a:spcBef>
                <a:spcPct val="0"/>
              </a:spcBef>
            </a:pPr>
            <a:r>
              <a:rPr lang="cs-CZ" sz="9600" dirty="0">
                <a:solidFill>
                  <a:srgbClr val="000000"/>
                </a:solidFill>
                <a:latin typeface="Cloud Bold"/>
                <a:ea typeface="Cloud Bold"/>
                <a:cs typeface="Cloud Bold"/>
                <a:sym typeface="Cloud Bold"/>
              </a:rPr>
              <a:t>+</a:t>
            </a:r>
            <a:endParaRPr lang="en-US" sz="9600" dirty="0">
              <a:solidFill>
                <a:srgbClr val="000000"/>
              </a:solidFill>
              <a:latin typeface="Cloud Bold"/>
              <a:ea typeface="Cloud Bold"/>
              <a:cs typeface="Cloud Bold"/>
              <a:sym typeface="Cloud Bold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995469" y="6029778"/>
            <a:ext cx="3240550" cy="7059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99"/>
              </a:lnSpc>
              <a:spcBef>
                <a:spcPct val="0"/>
              </a:spcBef>
            </a:pPr>
            <a:r>
              <a:rPr lang="cs-CZ" sz="9600" b="1" dirty="0">
                <a:solidFill>
                  <a:srgbClr val="000000"/>
                </a:solidFill>
                <a:latin typeface="Cloud Bold"/>
                <a:ea typeface="Cloud Bold"/>
                <a:cs typeface="Cloud Bold"/>
                <a:sym typeface="Cloud Bold"/>
              </a:rPr>
              <a:t>-</a:t>
            </a:r>
            <a:endParaRPr lang="en-US" sz="9600" b="1" dirty="0">
              <a:solidFill>
                <a:srgbClr val="000000"/>
              </a:solidFill>
              <a:latin typeface="Cloud Bold"/>
              <a:ea typeface="Cloud Bold"/>
              <a:cs typeface="Cloud Bold"/>
              <a:sym typeface="Cloud Bold"/>
            </a:endParaRP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B66EEFC0-503F-5FEC-B706-35A4FDA404F3}"/>
              </a:ext>
            </a:extLst>
          </p:cNvPr>
          <p:cNvSpPr txBox="1"/>
          <p:nvPr/>
        </p:nvSpPr>
        <p:spPr>
          <a:xfrm>
            <a:off x="1752600" y="6915833"/>
            <a:ext cx="1334182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>
                <a:latin typeface="Cloud" panose="020B0604020202020204" charset="0"/>
                <a:cs typeface="Cloud" panose="020B0604020202020204" charset="0"/>
              </a:rPr>
              <a:t>ALE!</a:t>
            </a:r>
          </a:p>
          <a:p>
            <a:endParaRPr lang="cs-CZ" sz="3200" dirty="0">
              <a:latin typeface="Cloud" panose="020B0604020202020204" charset="0"/>
              <a:cs typeface="Cloud" panose="020B0604020202020204" charset="0"/>
            </a:endParaRPr>
          </a:p>
          <a:p>
            <a:r>
              <a:rPr lang="cs-CZ" sz="3200" dirty="0">
                <a:latin typeface="Cloud" panose="020B0604020202020204" charset="0"/>
                <a:cs typeface="Cloud" panose="020B0604020202020204" charset="0"/>
              </a:rPr>
              <a:t>Zařazením do programu science centra coby prostředku pro podporu formálního vzdělávání – děti vyzkouší experimentální část – učitelé musí zorganizovat výlet – i malé školy mohou žákům dopřát zkušenost z laboratoře </a:t>
            </a:r>
          </a:p>
          <a:p>
            <a:endParaRPr lang="cs-CZ" dirty="0"/>
          </a:p>
        </p:txBody>
      </p:sp>
      <p:sp>
        <p:nvSpPr>
          <p:cNvPr id="26" name="Freeform 46">
            <a:extLst>
              <a:ext uri="{FF2B5EF4-FFF2-40B4-BE49-F238E27FC236}">
                <a16:creationId xmlns:a16="http://schemas.microsoft.com/office/drawing/2014/main" id="{D9EA381E-7D1E-EDB5-BA43-45FCFF31F04F}"/>
              </a:ext>
            </a:extLst>
          </p:cNvPr>
          <p:cNvSpPr/>
          <p:nvPr/>
        </p:nvSpPr>
        <p:spPr>
          <a:xfrm>
            <a:off x="604413" y="6939141"/>
            <a:ext cx="823807" cy="893676"/>
          </a:xfrm>
          <a:custGeom>
            <a:avLst/>
            <a:gdLst/>
            <a:ahLst/>
            <a:cxnLst/>
            <a:rect l="l" t="t" r="r" b="b"/>
            <a:pathLst>
              <a:path w="823807" h="893676">
                <a:moveTo>
                  <a:pt x="0" y="0"/>
                </a:moveTo>
                <a:lnTo>
                  <a:pt x="823807" y="0"/>
                </a:lnTo>
                <a:lnTo>
                  <a:pt x="823807" y="893676"/>
                </a:lnTo>
                <a:lnTo>
                  <a:pt x="0" y="8936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FD26F53C3819A4CA205271252B65ECA" ma:contentTypeVersion="12" ma:contentTypeDescription="Vytvoří nový dokument" ma:contentTypeScope="" ma:versionID="d569c5a76410ee8e66408bb9f6416d08">
  <xsd:schema xmlns:xsd="http://www.w3.org/2001/XMLSchema" xmlns:xs="http://www.w3.org/2001/XMLSchema" xmlns:p="http://schemas.microsoft.com/office/2006/metadata/properties" xmlns:ns2="0365e04a-9381-41c4-a28c-4edddfc5735b" xmlns:ns3="7c65d7c8-6542-42dc-bcd8-2b8c04b1360d" targetNamespace="http://schemas.microsoft.com/office/2006/metadata/properties" ma:root="true" ma:fieldsID="404100be4016a20fd9d927191c0617d6" ns2:_="" ns3:_="">
    <xsd:import namespace="0365e04a-9381-41c4-a28c-4edddfc5735b"/>
    <xsd:import namespace="7c65d7c8-6542-42dc-bcd8-2b8c04b1360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65e04a-9381-41c4-a28c-4edddfc5735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Značky obrázků" ma:readOnly="false" ma:fieldId="{5cf76f15-5ced-4ddc-b409-7134ff3c332f}" ma:taxonomyMulti="true" ma:sspId="881b6869-ef7c-45f0-9e23-2b770925547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65d7c8-6542-42dc-bcd8-2b8c04b1360d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03d1bf60-803d-4beb-810d-39c4e8d895ff}" ma:internalName="TaxCatchAll" ma:showField="CatchAllData" ma:web="7c65d7c8-6542-42dc-bcd8-2b8c04b1360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c65d7c8-6542-42dc-bcd8-2b8c04b1360d" xsi:nil="true"/>
    <lcf76f155ced4ddcb4097134ff3c332f xmlns="0365e04a-9381-41c4-a28c-4edddfc5735b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F02C9C9-D195-4E95-A5D9-1F55C84F8686}"/>
</file>

<file path=customXml/itemProps2.xml><?xml version="1.0" encoding="utf-8"?>
<ds:datastoreItem xmlns:ds="http://schemas.openxmlformats.org/officeDocument/2006/customXml" ds:itemID="{8EF1A0B1-68BB-49CF-8CCE-12E967086BE3}"/>
</file>

<file path=customXml/itemProps3.xml><?xml version="1.0" encoding="utf-8"?>
<ds:datastoreItem xmlns:ds="http://schemas.openxmlformats.org/officeDocument/2006/customXml" ds:itemID="{8B3A3726-56C0-4BBE-8C9B-F37BBAEBA302}"/>
</file>

<file path=docProps/app.xml><?xml version="1.0" encoding="utf-8"?>
<Properties xmlns="http://schemas.openxmlformats.org/officeDocument/2006/extended-properties" xmlns:vt="http://schemas.openxmlformats.org/officeDocument/2006/docPropsVTypes">
  <TotalTime>601</TotalTime>
  <Words>631</Words>
  <Application>Microsoft Office PowerPoint</Application>
  <PresentationFormat>Vlastní</PresentationFormat>
  <Paragraphs>74</Paragraphs>
  <Slides>10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8" baseType="lpstr">
      <vt:lpstr>Times New Roman</vt:lpstr>
      <vt:lpstr>Cloud Bold</vt:lpstr>
      <vt:lpstr>Wingdings</vt:lpstr>
      <vt:lpstr>Cloud</vt:lpstr>
      <vt:lpstr>Calibri</vt:lpstr>
      <vt:lpstr>Arial</vt:lpstr>
      <vt:lpstr>Telegraf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Kopie návrhu Modern Gradient Genetics And Molecular Biology Slides</dc:title>
  <dc:creator>Klára Zmeškalová</dc:creator>
  <cp:lastModifiedBy>CZ</cp:lastModifiedBy>
  <cp:revision>11</cp:revision>
  <dcterms:created xsi:type="dcterms:W3CDTF">2006-08-16T00:00:00Z</dcterms:created>
  <dcterms:modified xsi:type="dcterms:W3CDTF">2024-11-23T08:29:59Z</dcterms:modified>
  <dc:identifier>DAGW3OPWxBg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0x0101004FD26F53C3819A4CA205271252B65ECA</vt:lpwstr>
  </property>
</Properties>
</file>