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21" Type="http://schemas.openxmlformats.org/officeDocument/2006/relationships/customXml" Target="../customXml/item1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7" Type="http://schemas.openxmlformats.org/officeDocument/2006/relationships/slide" Target="slides/slide2.xml"/><Relationship Id="rId20" Type="http://schemas.openxmlformats.org/officeDocument/2006/relationships/slide" Target="slides/slide15.xml"/><Relationship Id="rId2" Type="http://schemas.openxmlformats.org/officeDocument/2006/relationships/viewProps" Target="viewProps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e55ae00cc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e55ae00cc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9f1e0b1c6a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9f1e0b1c6a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9f1e0b1c6a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9f1e0b1c6a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e5435c8c47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e5435c8c47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e5435c8c4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e5435c8c4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9fb1ed6276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9fb1ed627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4a721cd88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4a721cd88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5435c8c47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5435c8c47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4a721cd88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e4a721cd88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4a721cd88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e4a721cd88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4a721cd88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e4a721cd88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9f1e0b1c6a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9f1e0b1c6a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1e0b1c6a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9f1e0b1c6a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9f1e0b1c6a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9f1e0b1c6a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4180"/>
              <a:t>Green chemistry in school practice - </a:t>
            </a:r>
            <a:r>
              <a:rPr lang="pl" sz="4180"/>
              <a:t>possibilities</a:t>
            </a:r>
            <a:r>
              <a:rPr lang="pl" sz="4180"/>
              <a:t> in chemical experiments in teaching process</a:t>
            </a:r>
            <a:endParaRPr sz="418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20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mgr Justyna Mikołajczyk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Department of Chemistry Education, Faculty of Science, Charles University, Prague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2092"/>
              <a:t>Scientific Supervisor, Ph.D. Małgorzata Nodzyńska-Moroń prof. UKEN</a:t>
            </a:r>
            <a:endParaRPr i="1" sz="209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l" sz="2092"/>
              <a:t>Advisor, RNDr. Pavel Teplý, Ph.D.</a:t>
            </a:r>
            <a:endParaRPr i="1" sz="209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092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Phase IV - research in schools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800"/>
              <a:t>Control group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“traditional” demonstration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“traditional” video of experiment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“traditional” experiment - students working in groups</a:t>
            </a:r>
            <a:endParaRPr/>
          </a:p>
        </p:txBody>
      </p:sp>
      <p:sp>
        <p:nvSpPr>
          <p:cNvPr id="111" name="Google Shape;111;p22"/>
          <p:cNvSpPr txBox="1"/>
          <p:nvPr/>
        </p:nvSpPr>
        <p:spPr>
          <a:xfrm>
            <a:off x="311700" y="4517325"/>
            <a:ext cx="7908300" cy="39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Łobocki, M. (2000). </a:t>
            </a:r>
            <a:r>
              <a:rPr i="1" lang="pl">
                <a:solidFill>
                  <a:schemeClr val="dk1"/>
                </a:solidFill>
              </a:rPr>
              <a:t>Metody i techniki badań pedagogicznych.</a:t>
            </a:r>
            <a:r>
              <a:rPr lang="pl">
                <a:solidFill>
                  <a:schemeClr val="dk1"/>
                </a:solidFill>
              </a:rPr>
              <a:t> IMPULS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2" name="Google Shape;112;p2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800"/>
              <a:t>Experimental group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“green chemistry” demonstration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“green chemistry” video of experiment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“green chemistry” experiment - students working in groups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Phase IV - research in schools</a:t>
            </a:r>
            <a:endParaRPr/>
          </a:p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>
            <a:off x="311700" y="1017725"/>
            <a:ext cx="8520600" cy="375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Conducting standard and modified experiments in selected schools or one school.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Surveying teachers to compare the advantages and disadvantages of both methods such as: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pl"/>
              <a:t>safety for participants and the environment,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pl"/>
              <a:t>the possibilities of Polish schools when purchasing reagents and laboratory glassware,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Semi-structured interviews with teachers (before and after classes).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Likert scale questionnaire for students before and after classes with green chemistry and traditional experiments - compare the increase in knowledge, motivation to study chemistry, environmental awareness, interest in topic.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3"/>
          <p:cNvSpPr txBox="1"/>
          <p:nvPr/>
        </p:nvSpPr>
        <p:spPr>
          <a:xfrm>
            <a:off x="311700" y="4517325"/>
            <a:ext cx="7908300" cy="39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Łobocki, M. (2000). </a:t>
            </a:r>
            <a:r>
              <a:rPr i="1" lang="pl">
                <a:solidFill>
                  <a:schemeClr val="dk1"/>
                </a:solidFill>
              </a:rPr>
              <a:t>Metody i techniki badań pedagogicznych.</a:t>
            </a:r>
            <a:r>
              <a:rPr lang="pl">
                <a:solidFill>
                  <a:schemeClr val="dk1"/>
                </a:solidFill>
              </a:rPr>
              <a:t> IMPULS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Methods, tools, products</a:t>
            </a:r>
            <a:endParaRPr/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pl">
                <a:solidFill>
                  <a:schemeClr val="dk1"/>
                </a:solidFill>
              </a:rPr>
              <a:t>interviews with teachers</a:t>
            </a:r>
            <a:r>
              <a:rPr lang="pl">
                <a:solidFill>
                  <a:schemeClr val="dk1"/>
                </a:solidFill>
              </a:rPr>
              <a:t> about their experiences with green chemistry, their approach and willingness to use the principles of green chemistry in lessons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pl">
                <a:solidFill>
                  <a:schemeClr val="dk1"/>
                </a:solidFill>
              </a:rPr>
              <a:t>a </a:t>
            </a:r>
            <a:r>
              <a:rPr b="1" lang="pl">
                <a:solidFill>
                  <a:schemeClr val="dk1"/>
                </a:solidFill>
              </a:rPr>
              <a:t>book / YouTube viedos with alternative chemical experiments</a:t>
            </a:r>
            <a:r>
              <a:rPr lang="pl">
                <a:solidFill>
                  <a:schemeClr val="dk1"/>
                </a:solidFill>
              </a:rPr>
              <a:t> from the Polish core curriculum using the principles of green chemistry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Methods, tools, products</a:t>
            </a:r>
            <a:endParaRPr/>
          </a:p>
        </p:txBody>
      </p:sp>
      <p:sp>
        <p:nvSpPr>
          <p:cNvPr id="131" name="Google Shape;13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pl">
                <a:solidFill>
                  <a:schemeClr val="dk1"/>
                </a:solidFill>
              </a:rPr>
              <a:t>questionnaire for students and teachers</a:t>
            </a:r>
            <a:r>
              <a:rPr lang="pl">
                <a:solidFill>
                  <a:schemeClr val="dk1"/>
                </a:solidFill>
              </a:rPr>
              <a:t> taking parts in alternative and standard classes (before and after conducting them)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pl">
                <a:solidFill>
                  <a:schemeClr val="dk1"/>
                </a:solidFill>
              </a:rPr>
              <a:t>observation </a:t>
            </a:r>
            <a:r>
              <a:rPr lang="pl">
                <a:solidFill>
                  <a:schemeClr val="dk1"/>
                </a:solidFill>
              </a:rPr>
              <a:t>of students during alternative and standard  classes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pl">
                <a:solidFill>
                  <a:schemeClr val="dk1"/>
                </a:solidFill>
              </a:rPr>
              <a:t>interview with teachers</a:t>
            </a:r>
            <a:r>
              <a:rPr lang="pl">
                <a:solidFill>
                  <a:schemeClr val="dk1"/>
                </a:solidFill>
              </a:rPr>
              <a:t> before and after alternative and standard classes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pl">
                <a:solidFill>
                  <a:schemeClr val="dk1"/>
                </a:solidFill>
              </a:rPr>
              <a:t>analysis of documents</a:t>
            </a:r>
            <a:r>
              <a:rPr lang="pl">
                <a:solidFill>
                  <a:schemeClr val="dk1"/>
                </a:solidFill>
              </a:rPr>
              <a:t> - school textbooks and core curriculum in terms of sustainability and green chemistry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Bibliography</a:t>
            </a:r>
            <a:endParaRPr/>
          </a:p>
        </p:txBody>
      </p:sp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dk1"/>
                </a:solidFill>
              </a:rPr>
              <a:t>Fantke, P. et al. (2021). Transition to sustainable chemistry through digitalization. Chem, 7 (11), 2866-2882. https://doi.org/10.1016/j.chempr.2021.09.012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dk1"/>
                </a:solidFill>
              </a:rPr>
              <a:t>Jusniar, J., Syamsidah, S., Auliah, A. (2023). </a:t>
            </a:r>
            <a:r>
              <a:rPr i="1" lang="pl" sz="1400">
                <a:solidFill>
                  <a:schemeClr val="dk1"/>
                </a:solidFill>
              </a:rPr>
              <a:t>Teacher’s and Student’s Perceptions of Green Chemistry and its Principles in Chemistry Learning in High Schools</a:t>
            </a:r>
            <a:r>
              <a:rPr lang="pl" sz="1400">
                <a:solidFill>
                  <a:schemeClr val="dk1"/>
                </a:solidFill>
              </a:rPr>
              <a:t>. Jurnal Penelitian Pendidikan IPA. 9. 7924-7934. 10.29303/jppipa.v9i10.4756.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dk1"/>
                </a:solidFill>
              </a:rPr>
              <a:t>Łobocki, M. (2000). </a:t>
            </a:r>
            <a:r>
              <a:rPr i="1" lang="pl" sz="1400">
                <a:solidFill>
                  <a:schemeClr val="dk1"/>
                </a:solidFill>
              </a:rPr>
              <a:t>Metody i techniki badań pedagogicznych.</a:t>
            </a:r>
            <a:r>
              <a:rPr lang="pl" sz="1400">
                <a:solidFill>
                  <a:schemeClr val="dk1"/>
                </a:solidFill>
              </a:rPr>
              <a:t> IMPULS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67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367">
                <a:solidFill>
                  <a:schemeClr val="dk1"/>
                </a:solidFill>
              </a:rPr>
              <a:t>Mitchell, S. et al. (2024). The Future of Chemical Sciences is Sustainable. Angewandte Chemie-International Edition. https://doi.org/10.1002/anie.202318676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dk1"/>
                </a:solidFill>
              </a:rPr>
              <a:t>Nahlik, P., Kempf, L., Giese, J., Daubenmire, P. (2022). </a:t>
            </a:r>
            <a:r>
              <a:rPr i="1" lang="pl" sz="1400">
                <a:solidFill>
                  <a:schemeClr val="dk1"/>
                </a:solidFill>
              </a:rPr>
              <a:t>Developing green chemistry educational principles by exploring the pedagogical content knowledge of secondary and pre-secondary school teachers. </a:t>
            </a:r>
            <a:r>
              <a:rPr lang="pl" sz="1400">
                <a:solidFill>
                  <a:schemeClr val="dk1"/>
                </a:solidFill>
              </a:rPr>
              <a:t>Chemistry Education Research and Practice, 24, 283-298. https://doi.org/10.1039/D2RP00229A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dk1"/>
                </a:solidFill>
              </a:rPr>
              <a:t>Pali-Schöll, I., Hermuth‐Kleinschmidt, K., Dramburg, S., Agache, I.,Mayerhofer, H., Jensen-Jarolim, E., Goshua, A., Nadeau, Ki. (2023). </a:t>
            </a:r>
            <a:r>
              <a:rPr i="1" lang="pl" sz="1400">
                <a:solidFill>
                  <a:schemeClr val="dk1"/>
                </a:solidFill>
              </a:rPr>
              <a:t>An EAACI review: Go green in health care and research. Practical suggestions for sustainability in clinical practice, laboratories, and scientific meetings.</a:t>
            </a:r>
            <a:r>
              <a:rPr lang="pl" sz="1400">
                <a:solidFill>
                  <a:schemeClr val="dk1"/>
                </a:solidFill>
              </a:rPr>
              <a:t> Allergy. 78. 10.1111/all.15836.</a:t>
            </a:r>
            <a:endParaRPr sz="1367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/>
          <p:nvPr>
            <p:ph type="title"/>
          </p:nvPr>
        </p:nvSpPr>
        <p:spPr>
          <a:xfrm>
            <a:off x="490250" y="450150"/>
            <a:ext cx="829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T</a:t>
            </a:r>
            <a:r>
              <a:rPr lang="pl"/>
              <a:t>hank you very much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for yout attention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</a:t>
            </a:r>
            <a:r>
              <a:rPr lang="pl"/>
              <a:t>reliminary literature analysis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“environmental problems can provide a motivating context for student learning of content”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“‘more hands-on’”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“creating more opportunities within special education” = inclusivity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“It's empowering for kids, and it's a different way of thinking about things. And we have to change the way we think about things.”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/>
              <a:t>hard to change the way of teaching</a:t>
            </a:r>
            <a:endParaRPr b="1"/>
          </a:p>
          <a:p>
            <a:pPr indent="0" lvl="0" marL="45720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491"/>
              <a:t>Nahlik, P., Kempf, L., Giese, J., Daubenmire, P. (2022). Developing green chemistry educational principles by exploring the pedagogical content knowledge of secondary and pre-secondary school teachers. </a:t>
            </a:r>
            <a:r>
              <a:rPr i="1" lang="pl" sz="1491"/>
              <a:t>Chemistry Education Research and Practice</a:t>
            </a:r>
            <a:r>
              <a:rPr lang="pl" sz="1491"/>
              <a:t>, 24, 283-298. h</a:t>
            </a:r>
            <a:r>
              <a:rPr lang="pl" sz="1491"/>
              <a:t>ttps://doi.org/</a:t>
            </a:r>
            <a:r>
              <a:rPr lang="pl" sz="1491"/>
              <a:t>10.1039/D2RP00229A</a:t>
            </a:r>
            <a:endParaRPr sz="149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pl"/>
              <a:t>Preliminary literature analysis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pl"/>
              <a:t>digitalization of chemistry classes as the future of </a:t>
            </a:r>
            <a:r>
              <a:rPr lang="pl"/>
              <a:t>sustainability</a:t>
            </a:r>
            <a:r>
              <a:rPr lang="pl"/>
              <a:t> in the chemical industry</a:t>
            </a:r>
            <a:br>
              <a:rPr lang="pl"/>
            </a:b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pl"/>
              <a:t>c</a:t>
            </a:r>
            <a:r>
              <a:rPr lang="pl"/>
              <a:t>hemistry has the potential to drive global sustainability efforts</a:t>
            </a:r>
            <a:br>
              <a:rPr lang="pl"/>
            </a:b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pl"/>
              <a:t>modernizing chemical education by integrating sustainability across curricula is a key responsibility to academic institutions to instill </a:t>
            </a:r>
            <a:r>
              <a:rPr b="1" lang="pl"/>
              <a:t>sustainability thinking</a:t>
            </a:r>
            <a:r>
              <a:rPr lang="pl"/>
              <a:t> and provide technical proficiency to future professionals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Fantke, P. </a:t>
            </a:r>
            <a:r>
              <a:rPr i="1" lang="pl"/>
              <a:t>et al</a:t>
            </a:r>
            <a:r>
              <a:rPr lang="pl"/>
              <a:t>. (2021). </a:t>
            </a:r>
            <a:r>
              <a:rPr i="1" lang="pl"/>
              <a:t>Transition to sustainable chemistry through digitalization</a:t>
            </a:r>
            <a:r>
              <a:rPr lang="pl"/>
              <a:t>. Chem, 7 (11), 2866-2882. https://doi.org/10.1016/j.chempr.2021.09.012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Mitchell, S. </a:t>
            </a:r>
            <a:r>
              <a:rPr i="1" lang="pl"/>
              <a:t>et al</a:t>
            </a:r>
            <a:r>
              <a:rPr lang="pl"/>
              <a:t>. (2024). </a:t>
            </a:r>
            <a:r>
              <a:rPr i="1" lang="pl"/>
              <a:t>The Future of Chemical Sciences is Sustainable</a:t>
            </a:r>
            <a:r>
              <a:rPr lang="pl"/>
              <a:t>. </a:t>
            </a:r>
            <a:r>
              <a:rPr lang="pl"/>
              <a:t>Angewandte Chemie-International Edition.</a:t>
            </a:r>
            <a:r>
              <a:rPr lang="pl"/>
              <a:t> https://doi.org/10.1002/anie.202318676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pl"/>
              <a:t>Preliminary literature analysis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no comparison between the use of green chemistry and traditional experiments and the impact on the ecological </a:t>
            </a:r>
            <a:r>
              <a:rPr lang="pl"/>
              <a:t>awareness</a:t>
            </a:r>
            <a:r>
              <a:rPr lang="pl"/>
              <a:t> on teachers and students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lack of information on the potential impact of chemical pollution on the city's environment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lack of developed materials publicly available for teachers to use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Research</a:t>
            </a:r>
            <a:r>
              <a:rPr lang="pl"/>
              <a:t> questions </a:t>
            </a:r>
            <a:r>
              <a:rPr lang="pl"/>
              <a:t>of the doctoral dissertation project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To what extent chemistry teachers in primary schools know the green chemistry principles?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T</a:t>
            </a:r>
            <a:r>
              <a:rPr lang="pl"/>
              <a:t>o what extent chemistry teachers in primary schools use green chemistry principles in their teaching practice?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What impact does the use of green chemistry principles in school practice have on students' ecological awareness?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What impact does the use of green chemistry principles in school practice have on the knowledge students gain during lessons compared to a traditional chemistry experiments?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Main goals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presenting teachers with the possibilities of green chemistry in school practice - </a:t>
            </a:r>
            <a:r>
              <a:rPr b="1" lang="pl"/>
              <a:t>questionnaires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preparing and publishing available study of chemical experiments from the Polish core curriculum for primary schools - </a:t>
            </a:r>
            <a:r>
              <a:rPr b="1" lang="pl"/>
              <a:t>online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increasing environmental awareness of students and teachers using sustainability - green chemistry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Phase I - sewage treatment plant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pl">
                <a:solidFill>
                  <a:schemeClr val="dk1"/>
                </a:solidFill>
              </a:rPr>
              <a:t>Obtaining information </a:t>
            </a:r>
            <a:r>
              <a:rPr lang="pl">
                <a:solidFill>
                  <a:schemeClr val="dk1"/>
                </a:solidFill>
              </a:rPr>
              <a:t>of the possibilities of neutralizing toxic waste run by the municipal sewage treatment plant in </a:t>
            </a:r>
            <a:r>
              <a:rPr b="1" lang="pl">
                <a:solidFill>
                  <a:schemeClr val="dk1"/>
                </a:solidFill>
              </a:rPr>
              <a:t>Krakow </a:t>
            </a:r>
            <a:r>
              <a:rPr lang="pl">
                <a:solidFill>
                  <a:schemeClr val="dk1"/>
                </a:solidFill>
              </a:rPr>
              <a:t>- what compounds and in what quantities can be neutralized in the treatment plant.</a:t>
            </a:r>
            <a:br>
              <a:rPr lang="pl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Research of the information online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1096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Phase II - surveys for chemistry teachers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The  teacher's  perception  questionnaire, semi-structured interviews of teachers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355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teachers' experiences with the use of chemical compounds harmful to the environment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methods of waste disposal after classes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awareness of the toxicity of chemical waste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knowledge of the principles of safe waste disposal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school laboratory equipment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knowledge of the principles of green chemistry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using green chemistry in school practice</a:t>
            </a:r>
            <a:endParaRPr/>
          </a:p>
        </p:txBody>
      </p:sp>
      <p:sp>
        <p:nvSpPr>
          <p:cNvPr id="98" name="Google Shape;98;p20"/>
          <p:cNvSpPr txBox="1"/>
          <p:nvPr/>
        </p:nvSpPr>
        <p:spPr>
          <a:xfrm>
            <a:off x="0" y="4620300"/>
            <a:ext cx="9144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/>
              <a:t>Jusniar, J., Syamsidah, S., Auliah, A. (2023). Teacher’s and Student’s Perceptions of Green Chemistry and its Principles in Chemistry Learning in High Schools. Jurnal Penelitian Pendidikan IPA. 9. 7924-7934. 10.29303/jppipa.v9i10.4756.</a:t>
            </a:r>
            <a:endParaRPr sz="1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Phase III - developing green chemistry experiments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l"/>
              <a:t>to </a:t>
            </a:r>
            <a:r>
              <a:rPr lang="pl"/>
              <a:t>develop experiments using the principles of green chemistry, which would be an alternative to experiments included in the </a:t>
            </a:r>
            <a:r>
              <a:rPr b="1" lang="pl"/>
              <a:t>Polish core curriculum</a:t>
            </a:r>
            <a:r>
              <a:rPr lang="pl"/>
              <a:t> in chemistry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experiments from the polish core </a:t>
            </a:r>
            <a:r>
              <a:rPr lang="pl"/>
              <a:t>curriculum</a:t>
            </a:r>
            <a:r>
              <a:rPr lang="pl"/>
              <a:t> in chemistry - list of experiments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/>
              <a:t>The following set of experiments is proposed to be performed by students independently or as a teacher's demonstration: </a:t>
            </a:r>
            <a:endParaRPr b="1"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pl"/>
              <a:t>examination of physical properties (state of matter, colour, solubility in water and petrol, interaction with a magnet, brittleness, plasticity, density) and chemical properties (reaction of an aqueous solution, pH, flammability) of selected products (table salt, sugar, flour, vinegar, edible oil, water, coal, aluminium, copper, iron);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D26F53C3819A4CA205271252B65ECA" ma:contentTypeVersion="12" ma:contentTypeDescription="Vytvoří nový dokument" ma:contentTypeScope="" ma:versionID="d569c5a76410ee8e66408bb9f6416d08">
  <xsd:schema xmlns:xsd="http://www.w3.org/2001/XMLSchema" xmlns:xs="http://www.w3.org/2001/XMLSchema" xmlns:p="http://schemas.microsoft.com/office/2006/metadata/properties" xmlns:ns2="0365e04a-9381-41c4-a28c-4edddfc5735b" xmlns:ns3="7c65d7c8-6542-42dc-bcd8-2b8c04b1360d" targetNamespace="http://schemas.microsoft.com/office/2006/metadata/properties" ma:root="true" ma:fieldsID="404100be4016a20fd9d927191c0617d6" ns2:_="" ns3:_="">
    <xsd:import namespace="0365e04a-9381-41c4-a28c-4edddfc5735b"/>
    <xsd:import namespace="7c65d7c8-6542-42dc-bcd8-2b8c04b136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5e04a-9381-41c4-a28c-4edddfc573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881b6869-ef7c-45f0-9e23-2b77092554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5d7c8-6542-42dc-bcd8-2b8c04b1360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3d1bf60-803d-4beb-810d-39c4e8d895ff}" ma:internalName="TaxCatchAll" ma:showField="CatchAllData" ma:web="7c65d7c8-6542-42dc-bcd8-2b8c04b136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c65d7c8-6542-42dc-bcd8-2b8c04b1360d" xsi:nil="true"/>
    <lcf76f155ced4ddcb4097134ff3c332f xmlns="0365e04a-9381-41c4-a28c-4edddfc5735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0B84251-CA66-4D1C-AADD-9B98DF73890A}"/>
</file>

<file path=customXml/itemProps2.xml><?xml version="1.0" encoding="utf-8"?>
<ds:datastoreItem xmlns:ds="http://schemas.openxmlformats.org/officeDocument/2006/customXml" ds:itemID="{2D9B4C7A-23E3-4F9B-A8F4-2669B21B1B50}"/>
</file>

<file path=customXml/itemProps3.xml><?xml version="1.0" encoding="utf-8"?>
<ds:datastoreItem xmlns:ds="http://schemas.openxmlformats.org/officeDocument/2006/customXml" ds:itemID="{F9AB9201-31ED-4418-80CF-FFD36E820F4F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0x0101004FD26F53C3819A4CA205271252B65ECA</vt:lpwstr>
  </property>
</Properties>
</file>