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798">
          <p15:clr>
            <a:srgbClr val="747775"/>
          </p15:clr>
        </p15:guide>
        <p15:guide id="2" orient="horz" pos="2060">
          <p15:clr>
            <a:srgbClr val="747775"/>
          </p15:clr>
        </p15:guide>
      </p15:sldGuideLst>
    </p:ext>
    <p:ext uri="GoogleSlidesCustomDataVersion2">
      <go:slidesCustomData xmlns:go="http://customooxmlschemas.google.com/" r:id="rId24" roundtripDataSignature="AMtx7mgW5vzNfXc+Sx0vso/kYEWQOq+l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A45F2C-D6FE-4E8A-98F2-EF965970D62A}">
  <a:tblStyle styleId="{B3A45F2C-D6FE-4E8A-98F2-EF965970D62A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fill>
          <a:solidFill>
            <a:srgbClr val="CAD1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D1D8"/>
          </a:solidFill>
        </a:fill>
      </a:tcStyle>
    </a:band1V>
    <a:band2V>
      <a:tcTxStyle b="off" i="off"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798"/>
        <p:guide pos="2060" orient="horz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8" Type="http://schemas.openxmlformats.org/officeDocument/2006/relationships/slide" Target="slides/slide2.xml"/><Relationship Id="rId26" Type="http://schemas.openxmlformats.org/officeDocument/2006/relationships/customXml" Target="../customXml/item2.xml"/><Relationship Id="rId21" Type="http://schemas.openxmlformats.org/officeDocument/2006/relationships/font" Target="fonts/CenturyGothic-bold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5" Type="http://schemas.openxmlformats.org/officeDocument/2006/relationships/customXml" Target="../customXml/item1.xml"/><Relationship Id="rId20" Type="http://schemas.openxmlformats.org/officeDocument/2006/relationships/font" Target="fonts/CenturyGothic-regular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customschemas.google.com/relationships/presentationmetadata" Target="meta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23" Type="http://schemas.openxmlformats.org/officeDocument/2006/relationships/font" Target="fonts/CenturyGothic-boldItalic.fntdata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22" Type="http://schemas.openxmlformats.org/officeDocument/2006/relationships/font" Target="fonts/CenturyGothic-italic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3" name="Google Shape;27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0" name="Google Shape;2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166226044e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9" name="Google Shape;299;g3166226044e_1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166226044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g3166226044e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3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" name="Google Shape;24;p3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6" name="Google Shape;26;p33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440"/>
              <a:buNone/>
              <a:defRPr cap="none">
                <a:solidFill>
                  <a:srgbClr val="EE52A4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33"/>
          <p:cNvSpPr txBox="1"/>
          <p:nvPr>
            <p:ph idx="10" type="dt"/>
          </p:nvPr>
        </p:nvSpPr>
        <p:spPr>
          <a:xfrm rot="5400000">
            <a:off x="10158984" y="1792224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1" type="ftr"/>
          </p:nvPr>
        </p:nvSpPr>
        <p:spPr>
          <a:xfrm rot="5400000">
            <a:off x="8951976" y="3227832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atický obrázek s popiskem">
  <p:cSld name="Panoramatický obrázek s popiskem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2" name="Google Shape;122;p4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2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2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30" name="Google Shape;130;p4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31" name="Google Shape;131;p42"/>
          <p:cNvSpPr txBox="1"/>
          <p:nvPr>
            <p:ph type="title"/>
          </p:nvPr>
        </p:nvSpPr>
        <p:spPr>
          <a:xfrm>
            <a:off x="1154954" y="4969927"/>
            <a:ext cx="8825659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42"/>
          <p:cNvSpPr/>
          <p:nvPr>
            <p:ph idx="2" type="pic"/>
          </p:nvPr>
        </p:nvSpPr>
        <p:spPr>
          <a:xfrm>
            <a:off x="1154954" y="685800"/>
            <a:ext cx="8825659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33" name="Google Shape;133;p42"/>
          <p:cNvSpPr txBox="1"/>
          <p:nvPr>
            <p:ph idx="1" type="body"/>
          </p:nvPr>
        </p:nvSpPr>
        <p:spPr>
          <a:xfrm>
            <a:off x="1154954" y="5536665"/>
            <a:ext cx="8825658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34" name="Google Shape;134;p4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4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 showMasterSp="0">
  <p:cSld name="Název a popise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0" name="Google Shape;140;p4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3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3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3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7946" w="10000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8" name="Google Shape;148;p4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9" name="Google Shape;149;p43"/>
          <p:cNvSpPr txBox="1"/>
          <p:nvPr>
            <p:ph type="title"/>
          </p:nvPr>
        </p:nvSpPr>
        <p:spPr>
          <a:xfrm>
            <a:off x="1148798" y="1063417"/>
            <a:ext cx="8831816" cy="1372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3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51" name="Google Shape;151;p43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3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 showMasterSp="0">
  <p:cSld name="Citace s popiskem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4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7" name="Google Shape;157;p4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4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4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4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4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44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5" name="Google Shape;165;p4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6" name="Google Shape;166;p44"/>
          <p:cNvSpPr txBox="1"/>
          <p:nvPr/>
        </p:nvSpPr>
        <p:spPr>
          <a:xfrm>
            <a:off x="881566" y="607336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67" name="Google Shape;167;p44"/>
          <p:cNvSpPr txBox="1"/>
          <p:nvPr/>
        </p:nvSpPr>
        <p:spPr>
          <a:xfrm>
            <a:off x="9884458" y="2613787"/>
            <a:ext cx="6527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9600">
                <a:solidFill>
                  <a:srgbClr val="EE52A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68" name="Google Shape;168;p44"/>
          <p:cNvSpPr txBox="1"/>
          <p:nvPr>
            <p:ph type="title"/>
          </p:nvPr>
        </p:nvSpPr>
        <p:spPr>
          <a:xfrm>
            <a:off x="1581878" y="982134"/>
            <a:ext cx="8453906" cy="2696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44"/>
          <p:cNvSpPr txBox="1"/>
          <p:nvPr>
            <p:ph idx="1" type="body"/>
          </p:nvPr>
        </p:nvSpPr>
        <p:spPr>
          <a:xfrm>
            <a:off x="1945945" y="3678766"/>
            <a:ext cx="773121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EE52A4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0" name="Google Shape;170;p44"/>
          <p:cNvSpPr txBox="1"/>
          <p:nvPr>
            <p:ph idx="2" type="body"/>
          </p:nvPr>
        </p:nvSpPr>
        <p:spPr>
          <a:xfrm>
            <a:off x="1154954" y="5029199"/>
            <a:ext cx="9244897" cy="9978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71" name="Google Shape;171;p4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4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 showMasterSp="0">
  <p:cSld name="Jmenovka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7" name="Google Shape;177;p4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5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5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5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85" name="Google Shape;185;p4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86" name="Google Shape;186;p45"/>
          <p:cNvSpPr txBox="1"/>
          <p:nvPr>
            <p:ph type="title"/>
          </p:nvPr>
        </p:nvSpPr>
        <p:spPr>
          <a:xfrm>
            <a:off x="1154954" y="2370667"/>
            <a:ext cx="8825660" cy="1822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45"/>
          <p:cNvSpPr txBox="1"/>
          <p:nvPr>
            <p:ph idx="1" type="body"/>
          </p:nvPr>
        </p:nvSpPr>
        <p:spPr>
          <a:xfrm>
            <a:off x="1154954" y="5024967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4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4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4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">
  <p:cSld name="3 sloupc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6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46"/>
          <p:cNvSpPr txBox="1"/>
          <p:nvPr>
            <p:ph idx="1" type="body"/>
          </p:nvPr>
        </p:nvSpPr>
        <p:spPr>
          <a:xfrm>
            <a:off x="1154954" y="2603502"/>
            <a:ext cx="314187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5" name="Google Shape;195;p46"/>
          <p:cNvSpPr txBox="1"/>
          <p:nvPr>
            <p:ph idx="2" type="body"/>
          </p:nvPr>
        </p:nvSpPr>
        <p:spPr>
          <a:xfrm>
            <a:off x="1154953" y="3179764"/>
            <a:ext cx="314187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6" name="Google Shape;196;p46"/>
          <p:cNvSpPr txBox="1"/>
          <p:nvPr>
            <p:ph idx="3" type="body"/>
          </p:nvPr>
        </p:nvSpPr>
        <p:spPr>
          <a:xfrm>
            <a:off x="4512721" y="2603500"/>
            <a:ext cx="314700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7" name="Google Shape;197;p46"/>
          <p:cNvSpPr txBox="1"/>
          <p:nvPr>
            <p:ph idx="4" type="body"/>
          </p:nvPr>
        </p:nvSpPr>
        <p:spPr>
          <a:xfrm>
            <a:off x="4512721" y="3179763"/>
            <a:ext cx="3147009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98" name="Google Shape;198;p46"/>
          <p:cNvSpPr txBox="1"/>
          <p:nvPr>
            <p:ph idx="5" type="body"/>
          </p:nvPr>
        </p:nvSpPr>
        <p:spPr>
          <a:xfrm>
            <a:off x="7888135" y="2603501"/>
            <a:ext cx="314573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99" name="Google Shape;199;p46"/>
          <p:cNvSpPr txBox="1"/>
          <p:nvPr>
            <p:ph idx="6" type="body"/>
          </p:nvPr>
        </p:nvSpPr>
        <p:spPr>
          <a:xfrm>
            <a:off x="7888329" y="3179762"/>
            <a:ext cx="3145536" cy="2847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00" name="Google Shape;200;p46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46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4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4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4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loupce s obrázky">
  <p:cSld name="3 sloupce s obrázk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7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7"/>
          <p:cNvSpPr txBox="1"/>
          <p:nvPr>
            <p:ph idx="1" type="body"/>
          </p:nvPr>
        </p:nvSpPr>
        <p:spPr>
          <a:xfrm>
            <a:off x="1154954" y="4532844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08" name="Google Shape;208;p47"/>
          <p:cNvSpPr/>
          <p:nvPr>
            <p:ph idx="2" type="pic"/>
          </p:nvPr>
        </p:nvSpPr>
        <p:spPr>
          <a:xfrm>
            <a:off x="1334553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09" name="Google Shape;209;p47"/>
          <p:cNvSpPr txBox="1"/>
          <p:nvPr>
            <p:ph idx="3" type="body"/>
          </p:nvPr>
        </p:nvSpPr>
        <p:spPr>
          <a:xfrm>
            <a:off x="1154954" y="5109106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0" name="Google Shape;210;p47"/>
          <p:cNvSpPr txBox="1"/>
          <p:nvPr>
            <p:ph idx="4" type="body"/>
          </p:nvPr>
        </p:nvSpPr>
        <p:spPr>
          <a:xfrm>
            <a:off x="4568865" y="4532844"/>
            <a:ext cx="3050438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1" name="Google Shape;211;p47"/>
          <p:cNvSpPr/>
          <p:nvPr>
            <p:ph idx="5" type="pic"/>
          </p:nvPr>
        </p:nvSpPr>
        <p:spPr>
          <a:xfrm>
            <a:off x="4748462" y="2603500"/>
            <a:ext cx="2691243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2" name="Google Shape;212;p47"/>
          <p:cNvSpPr txBox="1"/>
          <p:nvPr>
            <p:ph idx="6" type="body"/>
          </p:nvPr>
        </p:nvSpPr>
        <p:spPr>
          <a:xfrm>
            <a:off x="4570172" y="5109105"/>
            <a:ext cx="3050438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13" name="Google Shape;213;p47"/>
          <p:cNvSpPr txBox="1"/>
          <p:nvPr>
            <p:ph idx="7" type="body"/>
          </p:nvPr>
        </p:nvSpPr>
        <p:spPr>
          <a:xfrm>
            <a:off x="7982775" y="4532845"/>
            <a:ext cx="30510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214" name="Google Shape;214;p47"/>
          <p:cNvSpPr/>
          <p:nvPr>
            <p:ph idx="8" type="pic"/>
          </p:nvPr>
        </p:nvSpPr>
        <p:spPr>
          <a:xfrm>
            <a:off x="8163031" y="2603500"/>
            <a:ext cx="2691242" cy="159151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215" name="Google Shape;215;p47"/>
          <p:cNvSpPr txBox="1"/>
          <p:nvPr>
            <p:ph idx="9" type="body"/>
          </p:nvPr>
        </p:nvSpPr>
        <p:spPr>
          <a:xfrm>
            <a:off x="7982775" y="5109104"/>
            <a:ext cx="3051096" cy="91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216" name="Google Shape;216;p47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47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4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47"/>
          <p:cNvSpPr txBox="1"/>
          <p:nvPr>
            <p:ph idx="11" type="ftr"/>
          </p:nvPr>
        </p:nvSpPr>
        <p:spPr>
          <a:xfrm>
            <a:off x="561111" y="6391838"/>
            <a:ext cx="3644282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4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8"/>
          <p:cNvSpPr txBox="1"/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48"/>
          <p:cNvSpPr txBox="1"/>
          <p:nvPr>
            <p:ph idx="1" type="body"/>
          </p:nvPr>
        </p:nvSpPr>
        <p:spPr>
          <a:xfrm rot="5400000">
            <a:off x="3859634" y="-101179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24" name="Google Shape;224;p48"/>
          <p:cNvSpPr txBox="1"/>
          <p:nvPr>
            <p:ph idx="10" type="dt"/>
          </p:nvPr>
        </p:nvSpPr>
        <p:spPr>
          <a:xfrm>
            <a:off x="10695439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showMasterSp="0" type="vertTitleAndTx">
  <p:cSld name="VERTICAL_TITLE_AND_VERTICAL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4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9" name="Google Shape;229;p4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4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4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4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4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4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49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49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49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38" name="Google Shape;238;p4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39" name="Google Shape;239;p49"/>
          <p:cNvSpPr txBox="1"/>
          <p:nvPr>
            <p:ph type="title"/>
          </p:nvPr>
        </p:nvSpPr>
        <p:spPr>
          <a:xfrm rot="5400000">
            <a:off x="6915923" y="2947780"/>
            <a:ext cx="4748590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49"/>
          <p:cNvSpPr txBox="1"/>
          <p:nvPr>
            <p:ph idx="1" type="body"/>
          </p:nvPr>
        </p:nvSpPr>
        <p:spPr>
          <a:xfrm rot="5400000">
            <a:off x="1908672" y="524749"/>
            <a:ext cx="4748590" cy="6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41" name="Google Shape;241;p49"/>
          <p:cNvSpPr txBox="1"/>
          <p:nvPr>
            <p:ph idx="10" type="dt"/>
          </p:nvPr>
        </p:nvSpPr>
        <p:spPr>
          <a:xfrm>
            <a:off x="10653104" y="6391838"/>
            <a:ext cx="992135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4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4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5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1" name="Google Shape;41;p35"/>
          <p:cNvSpPr txBox="1"/>
          <p:nvPr>
            <p:ph idx="2" type="body"/>
          </p:nvPr>
        </p:nvSpPr>
        <p:spPr>
          <a:xfrm>
            <a:off x="6208712" y="2603500"/>
            <a:ext cx="48251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2" name="Google Shape;42;p35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5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showMasterSp="0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7" name="Google Shape;47;p3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3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3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36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5" name="Google Shape;55;p36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6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57" name="Google Shape;57;p36"/>
          <p:cNvSpPr txBox="1"/>
          <p:nvPr>
            <p:ph type="title"/>
          </p:nvPr>
        </p:nvSpPr>
        <p:spPr>
          <a:xfrm>
            <a:off x="1154954" y="2677645"/>
            <a:ext cx="435102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6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36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6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7"/>
          <p:cNvSpPr txBox="1"/>
          <p:nvPr>
            <p:ph idx="1" type="body"/>
          </p:nvPr>
        </p:nvSpPr>
        <p:spPr>
          <a:xfrm>
            <a:off x="1154954" y="2603500"/>
            <a:ext cx="48251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6" name="Google Shape;66;p37"/>
          <p:cNvSpPr txBox="1"/>
          <p:nvPr>
            <p:ph idx="2" type="body"/>
          </p:nvPr>
        </p:nvSpPr>
        <p:spPr>
          <a:xfrm>
            <a:off x="1154954" y="3179762"/>
            <a:ext cx="4825158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7" name="Google Shape;67;p37"/>
          <p:cNvSpPr txBox="1"/>
          <p:nvPr>
            <p:ph idx="3" type="body"/>
          </p:nvPr>
        </p:nvSpPr>
        <p:spPr>
          <a:xfrm>
            <a:off x="6208712" y="2603500"/>
            <a:ext cx="482515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8" name="Google Shape;68;p37"/>
          <p:cNvSpPr txBox="1"/>
          <p:nvPr>
            <p:ph idx="4" type="body"/>
          </p:nvPr>
        </p:nvSpPr>
        <p:spPr>
          <a:xfrm>
            <a:off x="6208712" y="3179762"/>
            <a:ext cx="4825159" cy="2840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69" name="Google Shape;69;p37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showMasterSp="0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9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3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showMasterSp="0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4" name="Google Shape;84;p4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4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4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4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4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0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0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40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93" name="Google Shape;93;p4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94" name="Google Shape;94;p40"/>
          <p:cNvSpPr txBox="1"/>
          <p:nvPr>
            <p:ph type="title"/>
          </p:nvPr>
        </p:nvSpPr>
        <p:spPr>
          <a:xfrm>
            <a:off x="1154955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1" type="body"/>
          </p:nvPr>
        </p:nvSpPr>
        <p:spPr>
          <a:xfrm>
            <a:off x="5781146" y="1447800"/>
            <a:ext cx="519006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6" name="Google Shape;96;p40"/>
          <p:cNvSpPr txBox="1"/>
          <p:nvPr>
            <p:ph idx="2" type="body"/>
          </p:nvPr>
        </p:nvSpPr>
        <p:spPr>
          <a:xfrm>
            <a:off x="1154954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7" name="Google Shape;97;p40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0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4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showMasterSp="0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4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" name="Google Shape;103;p4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4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1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1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1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8000" w="10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2" name="Google Shape;112;p4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13" name="Google Shape;113;p41"/>
          <p:cNvSpPr txBox="1"/>
          <p:nvPr>
            <p:ph type="title"/>
          </p:nvPr>
        </p:nvSpPr>
        <p:spPr>
          <a:xfrm>
            <a:off x="1154955" y="1693333"/>
            <a:ext cx="3865134" cy="1735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41"/>
          <p:cNvSpPr/>
          <p:nvPr>
            <p:ph idx="2" type="pic"/>
          </p:nvPr>
        </p:nvSpPr>
        <p:spPr>
          <a:xfrm>
            <a:off x="6547870" y="1143000"/>
            <a:ext cx="3227193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5" name="Google Shape;115;p41"/>
          <p:cNvSpPr txBox="1"/>
          <p:nvPr>
            <p:ph idx="1" type="body"/>
          </p:nvPr>
        </p:nvSpPr>
        <p:spPr>
          <a:xfrm>
            <a:off x="1154954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EE52A4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16" name="Google Shape;116;p41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41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4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4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3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3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9B6BF2">
                    <a:alpha val="10980"/>
                  </a:srgbClr>
                </a:gs>
                <a:gs pos="36000">
                  <a:srgbClr val="9B6BF2">
                    <a:alpha val="9803"/>
                  </a:srgbClr>
                </a:gs>
                <a:gs pos="75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3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9B6BF2">
                    <a:alpha val="7843"/>
                  </a:srgbClr>
                </a:gs>
                <a:gs pos="36000">
                  <a:srgbClr val="9B6BF2">
                    <a:alpha val="7843"/>
                  </a:srgbClr>
                </a:gs>
                <a:gs pos="72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3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66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3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9B6BF2">
                    <a:alpha val="6666"/>
                  </a:srgbClr>
                </a:gs>
                <a:gs pos="36000">
                  <a:srgbClr val="9B6BF2">
                    <a:alpha val="5882"/>
                  </a:srgbClr>
                </a:gs>
                <a:gs pos="69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32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9B6BF2">
                    <a:alpha val="13725"/>
                  </a:srgbClr>
                </a:gs>
                <a:gs pos="36000">
                  <a:srgbClr val="9B6BF2">
                    <a:alpha val="6666"/>
                  </a:srgbClr>
                </a:gs>
                <a:gs pos="73000">
                  <a:srgbClr val="9B6BF2">
                    <a:alpha val="0"/>
                  </a:srgbClr>
                </a:gs>
                <a:gs pos="100000">
                  <a:srgbClr val="9B6BF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32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5291" w="1000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2856" w="7104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" name="Google Shape;15;p3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8638" w="15356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" name="Google Shape;16;p3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3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seznamliteratury.cz/svarcova-iva-zaklady-pedagogiky_1053" TargetMode="External"/><Relationship Id="rId4" Type="http://schemas.openxmlformats.org/officeDocument/2006/relationships/hyperlink" Target="http://www.seznamliteratury.cz/svarcova-iva-zaklady-pedagogiky_1053" TargetMode="External"/><Relationship Id="rId5" Type="http://schemas.openxmlformats.org/officeDocument/2006/relationships/hyperlink" Target="http://www.seznamliteratury.cz/svarcova-iva-zaklady-pedagogiky_1053" TargetMode="External"/><Relationship Id="rId6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/>
          <p:nvPr/>
        </p:nvSpPr>
        <p:spPr>
          <a:xfrm rot="-589932">
            <a:off x="8490951" y="4185117"/>
            <a:ext cx="3299407" cy="440924"/>
          </a:xfrm>
          <a:custGeom>
            <a:rect b="b" l="l" r="r" t="t"/>
            <a:pathLst>
              <a:path extrusionOk="0" h="5291" w="10000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"/>
          <p:cNvSpPr/>
          <p:nvPr/>
        </p:nvSpPr>
        <p:spPr>
          <a:xfrm>
            <a:off x="455612" y="4241801"/>
            <a:ext cx="11277600" cy="2337161"/>
          </a:xfrm>
          <a:custGeom>
            <a:rect b="b" l="l" r="r" t="t"/>
            <a:pathLst>
              <a:path extrusionOk="0" h="8000" w="10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1"/>
          <p:cNvSpPr/>
          <p:nvPr/>
        </p:nvSpPr>
        <p:spPr>
          <a:xfrm>
            <a:off x="0" y="1587"/>
            <a:ext cx="12192011" cy="6856413"/>
          </a:xfrm>
          <a:custGeom>
            <a:rect b="b" l="l" r="r" t="t"/>
            <a:pathLst>
              <a:path extrusionOk="0" h="8638" w="15356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1"/>
          <p:cNvSpPr txBox="1"/>
          <p:nvPr>
            <p:ph type="ctrTitle"/>
          </p:nvPr>
        </p:nvSpPr>
        <p:spPr>
          <a:xfrm>
            <a:off x="1683171" y="1143000"/>
            <a:ext cx="8825658" cy="3389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Play"/>
              <a:buNone/>
            </a:pPr>
            <a:r>
              <a:rPr lang="cs-CZ" sz="5600">
                <a:solidFill>
                  <a:srgbClr val="FFFFFF"/>
                </a:solidFill>
              </a:rPr>
              <a:t>Využití aktivizujících metod ve výuce chemie na základní škole</a:t>
            </a:r>
            <a:endParaRPr/>
          </a:p>
        </p:txBody>
      </p:sp>
      <p:sp>
        <p:nvSpPr>
          <p:cNvPr id="254" name="Google Shape;254;p1"/>
          <p:cNvSpPr txBox="1"/>
          <p:nvPr>
            <p:ph idx="1" type="subTitle"/>
          </p:nvPr>
        </p:nvSpPr>
        <p:spPr>
          <a:xfrm>
            <a:off x="1616475" y="4904500"/>
            <a:ext cx="8825700" cy="13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s-CZ" sz="2400">
                <a:solidFill>
                  <a:schemeClr val="dk2"/>
                </a:solidFill>
              </a:rPr>
              <a:t>MGR. BC. JITKA MACENAUEROVÁ</a:t>
            </a:r>
            <a:endParaRPr b="1"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400">
                <a:solidFill>
                  <a:schemeClr val="dk2"/>
                </a:solidFill>
              </a:rPr>
              <a:t>2. r. PGS PřF UK</a:t>
            </a:r>
            <a:endParaRPr sz="24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14285"/>
              <a:buNone/>
            </a:pPr>
            <a:r>
              <a:rPr lang="cs-CZ" sz="2100">
                <a:solidFill>
                  <a:schemeClr val="dk2"/>
                </a:solidFill>
              </a:rPr>
              <a:t>Vedoucí práce: RNDr. Eva Stratilová Urválková, Ph.D.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ct val="114285"/>
              <a:buNone/>
            </a:pPr>
            <a:r>
              <a:rPr lang="cs-CZ" sz="2100">
                <a:solidFill>
                  <a:schemeClr val="dk2"/>
                </a:solidFill>
              </a:rPr>
              <a:t>Konzultant: Doc. RNDr. Svatava Janoušková, Ph.D.</a:t>
            </a:r>
            <a:endParaRPr sz="2100">
              <a:solidFill>
                <a:schemeClr val="dk2"/>
              </a:solidFill>
            </a:endParaRPr>
          </a:p>
        </p:txBody>
      </p:sp>
      <p:pic>
        <p:nvPicPr>
          <p:cNvPr id="255" name="Google Shape;25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3900" y="4524850"/>
            <a:ext cx="2133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/>
                                        <p:tgtEl>
                                          <p:spTgt spid="2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cs-CZ">
                <a:solidFill>
                  <a:schemeClr val="lt1"/>
                </a:solidFill>
              </a:rPr>
              <a:t>Pedagogický deník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34" name="Google Shape;334;p7"/>
          <p:cNvSpPr txBox="1"/>
          <p:nvPr>
            <p:ph idx="1" type="body"/>
          </p:nvPr>
        </p:nvSpPr>
        <p:spPr>
          <a:xfrm>
            <a:off x="1154954" y="2603500"/>
            <a:ext cx="4825158" cy="3989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Datum a čas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Popis výukové aktivity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Cíle a očekávání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Postřehy a reflexe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Interakce a zapojení žáků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Hodnocení a zpětná vazba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Reflexe a plánování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Přílohy</a:t>
            </a:r>
            <a:endParaRPr sz="2400"/>
          </a:p>
        </p:txBody>
      </p:sp>
      <p:sp>
        <p:nvSpPr>
          <p:cNvPr id="335" name="Google Shape;335;p7"/>
          <p:cNvSpPr txBox="1"/>
          <p:nvPr>
            <p:ph idx="2" type="body"/>
          </p:nvPr>
        </p:nvSpPr>
        <p:spPr>
          <a:xfrm>
            <a:off x="6208712" y="2603500"/>
            <a:ext cx="5132798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rgbClr val="860C4C"/>
                </a:solidFill>
              </a:rPr>
              <a:t>Jednotná struktura neexistuje.</a:t>
            </a:r>
            <a:endParaRPr sz="2400">
              <a:solidFill>
                <a:srgbClr val="860C4C"/>
              </a:solidFill>
            </a:endParaRPr>
          </a:p>
          <a:p>
            <a:pPr indent="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rgbClr val="860C4C"/>
                </a:solidFill>
              </a:rPr>
              <a:t>VŠ v rámci praxe mají své  vzorové příklady.</a:t>
            </a:r>
            <a:endParaRPr sz="2400">
              <a:solidFill>
                <a:srgbClr val="860C4C"/>
              </a:solidFill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2400"/>
              <a:t> JOB – spolek pro inovace</a:t>
            </a:r>
            <a:endParaRPr sz="24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sz="2400"/>
              <a:t> Uciteleucitelum.cz</a:t>
            </a:r>
            <a:endParaRPr sz="2400"/>
          </a:p>
        </p:txBody>
      </p:sp>
      <p:pic>
        <p:nvPicPr>
          <p:cNvPr id="336" name="Google Shape;3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cs-CZ">
                <a:solidFill>
                  <a:schemeClr val="lt1"/>
                </a:solidFill>
              </a:rPr>
              <a:t>Pedagogický deník (příklad)</a:t>
            </a:r>
            <a:endParaRPr b="1">
              <a:solidFill>
                <a:schemeClr val="lt1"/>
              </a:solidFill>
            </a:endParaRPr>
          </a:p>
        </p:txBody>
      </p:sp>
      <p:graphicFrame>
        <p:nvGraphicFramePr>
          <p:cNvPr id="342" name="Google Shape;342;p8"/>
          <p:cNvGraphicFramePr/>
          <p:nvPr/>
        </p:nvGraphicFramePr>
        <p:xfrm>
          <a:off x="838187" y="21369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{B3A45F2C-D6FE-4E8A-98F2-EF965970D62A}</a:tableStyleId>
              </a:tblPr>
              <a:tblGrid>
                <a:gridCol w="2101950"/>
                <a:gridCol w="2104300"/>
                <a:gridCol w="2103125"/>
                <a:gridCol w="2103125"/>
                <a:gridCol w="21031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Téma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CÍL HODINY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Motivace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Frontální výuka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Pokus učitel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Pokus žák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Laboratorní práce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185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Aktivity – jaké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185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Práce s prac. sešitem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Opakování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cs-CZ" sz="1800" u="none" cap="none" strike="noStrike"/>
                        <a:t>Další poznámky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3B0C4"/>
                    </a:solidFill>
                  </a:tcPr>
                </a:tc>
              </a:tr>
            </a:tbl>
          </a:graphicData>
        </a:graphic>
      </p:graphicFrame>
      <p:pic>
        <p:nvPicPr>
          <p:cNvPr id="343" name="Google Shape;3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cs-CZ">
                <a:solidFill>
                  <a:schemeClr val="lt1"/>
                </a:solidFill>
              </a:rPr>
              <a:t>Koučing</a:t>
            </a:r>
            <a:endParaRPr/>
          </a:p>
        </p:txBody>
      </p:sp>
      <p:sp>
        <p:nvSpPr>
          <p:cNvPr id="349" name="Google Shape;349;p31"/>
          <p:cNvSpPr txBox="1"/>
          <p:nvPr>
            <p:ph idx="1" type="body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cs-CZ" sz="2400">
                <a:solidFill>
                  <a:srgbClr val="000000"/>
                </a:solidFill>
              </a:rPr>
              <a:t>připravené zrevidované materiály pro učitele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cs-CZ" sz="2400">
                <a:solidFill>
                  <a:srgbClr val="000000"/>
                </a:solidFill>
              </a:rPr>
              <a:t>individuální přístup - osobní konzultace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cs-CZ" sz="2400">
                <a:solidFill>
                  <a:srgbClr val="000000"/>
                </a:solidFill>
              </a:rPr>
              <a:t>společné online setkání</a:t>
            </a:r>
            <a:endParaRPr sz="2400">
              <a:solidFill>
                <a:srgbClr val="000000"/>
              </a:solidFill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cs-CZ" sz="2400">
                <a:solidFill>
                  <a:srgbClr val="000000"/>
                </a:solidFill>
              </a:rPr>
              <a:t>závěrečný rozhovor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350" name="Google Shape;3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t/>
            </a:r>
            <a:endParaRPr/>
          </a:p>
        </p:txBody>
      </p:sp>
      <p:sp>
        <p:nvSpPr>
          <p:cNvPr id="356" name="Google Shape;356;p14"/>
          <p:cNvSpPr txBox="1"/>
          <p:nvPr>
            <p:ph idx="1" type="body"/>
          </p:nvPr>
        </p:nvSpPr>
        <p:spPr>
          <a:xfrm>
            <a:off x="1154954" y="3023418"/>
            <a:ext cx="8825659" cy="2996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b="1" lang="cs-CZ" sz="3600"/>
              <a:t>Děkuji za pozornost</a:t>
            </a:r>
            <a:endParaRPr/>
          </a:p>
        </p:txBody>
      </p:sp>
      <p:pic>
        <p:nvPicPr>
          <p:cNvPr id="357" name="Google Shape;3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cs-CZ">
                <a:solidFill>
                  <a:schemeClr val="lt1"/>
                </a:solidFill>
              </a:rPr>
              <a:t>Aktivizující metody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1" name="Google Shape;261;p2"/>
          <p:cNvSpPr txBox="1"/>
          <p:nvPr>
            <p:ph idx="1" type="body"/>
          </p:nvPr>
        </p:nvSpPr>
        <p:spPr>
          <a:xfrm>
            <a:off x="838200" y="2374501"/>
            <a:ext cx="10515600" cy="40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cs-CZ" sz="2400"/>
              <a:t>„Aktivizující metody výuky (z lat. actio – jednání, konání, činnost, actus – pohyb, jednání, dělání) jako postupy, při nichž se výchovně vzdělávacích cílů dosahuje především na základě vlastní učební činnosti žáků a které vedou k rozvoji myšlenkové kultury žáků, a to z hlediska získávání vědomostí i myšlenkových dovedností, rozvoje iniciativy a poznávacích potřeb.“</a:t>
            </a:r>
            <a:endParaRPr sz="24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								(</a:t>
            </a:r>
            <a:r>
              <a:rPr lang="cs-CZ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ŠVARCOVÁ IVA. </a:t>
            </a:r>
            <a:r>
              <a:rPr i="1" lang="cs-CZ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Základy pedagogiky</a:t>
            </a:r>
            <a:r>
              <a:rPr lang="cs-CZ">
                <a:solidFill>
                  <a:schemeClr val="dk1"/>
                </a:solidFill>
                <a:highlight>
                  <a:schemeClr val="lt1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</a:t>
            </a:r>
            <a:r>
              <a:rPr lang="cs-CZ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endParaRPr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>
                <a:solidFill>
                  <a:schemeClr val="dk1"/>
                </a:solidFill>
                <a:highlight>
                  <a:schemeClr val="lt1"/>
                </a:highlight>
              </a:rPr>
              <a:t>2005. Praha: VŠCHT, ISBN 80-7080-573-0.</a:t>
            </a:r>
            <a:r>
              <a:rPr lang="cs-CZ"/>
              <a:t>)</a:t>
            </a:r>
            <a:endParaRPr i="1"/>
          </a:p>
        </p:txBody>
      </p:sp>
      <p:pic>
        <p:nvPicPr>
          <p:cNvPr id="262" name="Google Shape;262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cs-CZ">
                <a:solidFill>
                  <a:schemeClr val="lt1"/>
                </a:solidFill>
              </a:rPr>
              <a:t>Aktivizující metody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8" name="Google Shape;268;p3"/>
          <p:cNvSpPr txBox="1"/>
          <p:nvPr>
            <p:ph idx="1" type="body"/>
          </p:nvPr>
        </p:nvSpPr>
        <p:spPr>
          <a:xfrm>
            <a:off x="1154954" y="2603500"/>
            <a:ext cx="4825158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600"/>
              <a:t>Práce v týmech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600"/>
              <a:t>Projektová výuka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600"/>
              <a:t>Diskuze a debata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600"/>
              <a:t>Problémové řešení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600"/>
              <a:t>Hry a simulace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600"/>
              <a:t>Práce s moderními technologiemi</a:t>
            </a:r>
            <a:endParaRPr sz="26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600"/>
              <a:t>Praktické experimenty a laboratorní práce</a:t>
            </a:r>
            <a:endParaRPr sz="2600"/>
          </a:p>
        </p:txBody>
      </p:sp>
      <p:sp>
        <p:nvSpPr>
          <p:cNvPr id="269" name="Google Shape;269;p3"/>
          <p:cNvSpPr txBox="1"/>
          <p:nvPr>
            <p:ph idx="2" type="body"/>
          </p:nvPr>
        </p:nvSpPr>
        <p:spPr>
          <a:xfrm>
            <a:off x="6208700" y="2603500"/>
            <a:ext cx="5382000" cy="36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846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2000"/>
              <a:t> </a:t>
            </a:r>
            <a:r>
              <a:rPr lang="cs-CZ" sz="2400"/>
              <a:t>Práce s textem</a:t>
            </a:r>
            <a:endParaRPr sz="2400"/>
          </a:p>
          <a:p>
            <a:pPr indent="-4038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 Didaktická hra</a:t>
            </a:r>
            <a:endParaRPr sz="2400"/>
          </a:p>
          <a:p>
            <a:pPr indent="-4038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 Myšlenkové mapy</a:t>
            </a:r>
            <a:endParaRPr sz="2400"/>
          </a:p>
          <a:p>
            <a:pPr indent="-4038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 Brainstorming</a:t>
            </a:r>
            <a:endParaRPr sz="2400"/>
          </a:p>
          <a:p>
            <a:pPr indent="-4038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 Projektová výuka</a:t>
            </a:r>
            <a:endParaRPr sz="2400"/>
          </a:p>
          <a:p>
            <a:pPr indent="-4038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 Problémová výuka</a:t>
            </a:r>
            <a:endParaRPr sz="2400"/>
          </a:p>
          <a:p>
            <a:pPr indent="-4038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 Kooperativní výuka</a:t>
            </a:r>
            <a:endParaRPr sz="2400"/>
          </a:p>
          <a:p>
            <a:pPr indent="-40386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/>
              <a:t> BOV</a:t>
            </a:r>
            <a:endParaRPr sz="2400"/>
          </a:p>
          <a:p>
            <a:pPr indent="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sz="2400">
                <a:solidFill>
                  <a:srgbClr val="860C4C"/>
                </a:solidFill>
              </a:rPr>
              <a:t>V každé literatuře je jiné dělení.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27"/>
              <a:buNone/>
            </a:pPr>
            <a:r>
              <a:rPr lang="cs-CZ" sz="2400"/>
              <a:t>		</a:t>
            </a:r>
            <a:endParaRPr sz="2400"/>
          </a:p>
        </p:txBody>
      </p:sp>
      <p:pic>
        <p:nvPicPr>
          <p:cNvPr id="270" name="Google Shape;27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cs-CZ">
                <a:solidFill>
                  <a:schemeClr val="lt1"/>
                </a:solidFill>
              </a:rPr>
              <a:t>Didaktická hra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6" name="Google Shape;276;p5"/>
          <p:cNvSpPr txBox="1"/>
          <p:nvPr>
            <p:ph idx="1" type="body"/>
          </p:nvPr>
        </p:nvSpPr>
        <p:spPr>
          <a:xfrm>
            <a:off x="392900" y="2241750"/>
            <a:ext cx="11626500" cy="46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032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400"/>
              <a:t> Didaktické hry jsou hry společenské nebo pohybové, které mají za úkol vzdělávat a procvičovat hráče v průběhu hry. </a:t>
            </a:r>
            <a:endParaRPr sz="2400"/>
          </a:p>
          <a:p>
            <a:pPr indent="-2032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cs-CZ" sz="2400"/>
              <a:t> Didaktické hry zahrnují mnoho rozmanitých činností interakčního charakteru, jako jsou např. simulace různých aktivit, manipulace s předměty, hračkami, hry s pravidly, společenské hry, myšlenkové a učební hry atd. </a:t>
            </a:r>
            <a:endParaRPr sz="2400"/>
          </a:p>
          <a:p>
            <a:pPr indent="-203199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cs-CZ" sz="2400"/>
              <a:t> Didaktické hry lze různě klasifikovat, např. podle doby trvání, místa konání, převládající činnosti a způsobu vyhodnocování </a:t>
            </a:r>
            <a:endParaRPr sz="2400"/>
          </a:p>
          <a:p>
            <a:pPr indent="0" lvl="0" marL="21717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967"/>
              <a:t>(JANKOVCOVÁ MARIE a kol. </a:t>
            </a:r>
            <a:r>
              <a:rPr i="1" lang="cs-CZ" sz="1967"/>
              <a:t>Aktivizujíci metody v pedagogické praxi středních škol</a:t>
            </a:r>
            <a:r>
              <a:rPr lang="cs-CZ" sz="1967"/>
              <a:t>. 1989. Praha: SPN. ISBN </a:t>
            </a:r>
            <a:r>
              <a:rPr lang="cs-CZ" sz="1967"/>
              <a:t>80-04-23209-4)</a:t>
            </a:r>
            <a:endParaRPr sz="1967"/>
          </a:p>
          <a:p>
            <a:pPr indent="-203199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8107"/>
              <a:buChar char="•"/>
            </a:pPr>
            <a:r>
              <a:rPr lang="cs-CZ" sz="2400"/>
              <a:t> Hra může plnit ve výuce řadu funkcí, protože pomocí her lze rozvíjet celou osobnost žáků.</a:t>
            </a:r>
            <a:endParaRPr/>
          </a:p>
        </p:txBody>
      </p:sp>
      <p:pic>
        <p:nvPicPr>
          <p:cNvPr id="277" name="Google Shape;27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"/>
          <p:cNvSpPr txBox="1"/>
          <p:nvPr>
            <p:ph type="title"/>
          </p:nvPr>
        </p:nvSpPr>
        <p:spPr>
          <a:xfrm>
            <a:off x="838200" y="432207"/>
            <a:ext cx="10515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cs-CZ">
                <a:solidFill>
                  <a:schemeClr val="lt1"/>
                </a:solidFill>
              </a:rPr>
              <a:t>Design výzkumu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89300" y="1202750"/>
            <a:ext cx="9296100" cy="1606800"/>
          </a:xfrm>
          <a:prstGeom prst="roundRect">
            <a:avLst>
              <a:gd fmla="val 5290" name="adj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F7FC"/>
              </a:buClr>
              <a:buSzPts val="2000"/>
              <a:buFont typeface="Arial"/>
              <a:buNone/>
            </a:pPr>
            <a:r>
              <a:rPr b="1" i="1" lang="cs-CZ" sz="2000" u="none" cap="none" strike="noStrike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Využití aktivizujících metod na ZŠ (status quo) 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učitelé kraje Vysočina – dotazníkové šetření, nabídka spolupráce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motivovaní učitelé – dotazníkové šetření, překážky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náslechy studentů VŠ – analýza dat (analýza dokumentů)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4" name="Google Shape;284;p6"/>
          <p:cNvSpPr/>
          <p:nvPr/>
        </p:nvSpPr>
        <p:spPr>
          <a:xfrm>
            <a:off x="4224275" y="4586576"/>
            <a:ext cx="7867200" cy="2174100"/>
          </a:xfrm>
          <a:prstGeom prst="roundRect">
            <a:avLst>
              <a:gd fmla="val 6358" name="adj"/>
            </a:avLst>
          </a:prstGeom>
          <a:solidFill>
            <a:srgbClr val="E6B8AF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F7FC"/>
              </a:buClr>
              <a:buSzPts val="2000"/>
              <a:buFont typeface="Century Gothic"/>
              <a:buNone/>
            </a:pPr>
            <a:r>
              <a:rPr b="1" i="1"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Akční výzkum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učitelů ověřuje 10 revidovaných aktivit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pedagogický deník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individuální podpora, koučink spolupracujících učitelů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dotazníkové šetření/rozhovor po dokončení spolupráce a po půl roce po skončení spolupráce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6"/>
          <p:cNvSpPr/>
          <p:nvPr/>
        </p:nvSpPr>
        <p:spPr>
          <a:xfrm>
            <a:off x="1803600" y="2977463"/>
            <a:ext cx="8062800" cy="1441200"/>
          </a:xfrm>
          <a:prstGeom prst="roundRect">
            <a:avLst>
              <a:gd fmla="val 5977" name="adj"/>
            </a:avLst>
          </a:prstGeom>
          <a:solidFill>
            <a:srgbClr val="E6B8AF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DF5FF"/>
              </a:buClr>
              <a:buSzPts val="2000"/>
              <a:buFont typeface="Century Gothic"/>
              <a:buNone/>
            </a:pPr>
            <a:r>
              <a:rPr b="1" i="1" lang="cs-CZ" sz="2000">
                <a:solidFill>
                  <a:srgbClr val="DDF5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i="1"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říprava didaktických materiálů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výběr a revize aktivit z publikace Přírodovědné hry (JM, 2023)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ohnisková skupina: 2 didaktici, 2 anorganici, 2 pedagogové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úprava materiálů dle závěrů ohniskové skupiny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6"/>
          <p:cNvSpPr/>
          <p:nvPr/>
        </p:nvSpPr>
        <p:spPr>
          <a:xfrm rot="5398082">
            <a:off x="8986235" y="2707686"/>
            <a:ext cx="537600" cy="26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rgbClr val="1155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6"/>
          <p:cNvSpPr/>
          <p:nvPr/>
        </p:nvSpPr>
        <p:spPr>
          <a:xfrm rot="3395210">
            <a:off x="10697406" y="3431734"/>
            <a:ext cx="1601133" cy="3657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6"/>
          <p:cNvSpPr/>
          <p:nvPr/>
        </p:nvSpPr>
        <p:spPr>
          <a:xfrm rot="5398082">
            <a:off x="9246932" y="4312446"/>
            <a:ext cx="537600" cy="26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rgbClr val="1155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cs-CZ">
                <a:solidFill>
                  <a:schemeClr val="lt1"/>
                </a:solidFill>
              </a:rPr>
              <a:t>U</a:t>
            </a:r>
            <a:r>
              <a:rPr b="1" lang="cs-CZ">
                <a:solidFill>
                  <a:schemeClr val="lt1"/>
                </a:solidFill>
              </a:rPr>
              <a:t>čitelé</a:t>
            </a:r>
            <a:endParaRPr/>
          </a:p>
        </p:txBody>
      </p:sp>
      <p:sp>
        <p:nvSpPr>
          <p:cNvPr id="295" name="Google Shape;295;p27"/>
          <p:cNvSpPr txBox="1"/>
          <p:nvPr>
            <p:ph idx="1" type="body"/>
          </p:nvPr>
        </p:nvSpPr>
        <p:spPr>
          <a:xfrm>
            <a:off x="838200" y="2492475"/>
            <a:ext cx="9341700" cy="42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 sz="3600">
                <a:solidFill>
                  <a:srgbClr val="860C4C"/>
                </a:solidFill>
              </a:rPr>
              <a:t>Učitelé kraje Vysočina</a:t>
            </a:r>
            <a:endParaRPr b="1" sz="3600">
              <a:solidFill>
                <a:srgbClr val="860C4C"/>
              </a:solidFill>
            </a:endParaRPr>
          </a:p>
          <a:p>
            <a:pPr indent="-394335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cs-CZ" sz="3600">
                <a:solidFill>
                  <a:schemeClr val="dk1"/>
                </a:solidFill>
              </a:rPr>
              <a:t>n</a:t>
            </a:r>
            <a:r>
              <a:rPr lang="cs-CZ" sz="3600">
                <a:solidFill>
                  <a:schemeClr val="dk1"/>
                </a:solidFill>
              </a:rPr>
              <a:t>a Vysočině je 246 základních škol – zjišťuji, kolik je druhostupňových</a:t>
            </a:r>
            <a:endParaRPr sz="3600"/>
          </a:p>
          <a:p>
            <a:pPr indent="-394335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cs-CZ" sz="3600">
                <a:solidFill>
                  <a:schemeClr val="dk1"/>
                </a:solidFill>
              </a:rPr>
              <a:t>připravuji pro učitele chemie první dotazníkové šetření o využívání aktivizujících metod při výuce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3600">
                <a:solidFill>
                  <a:srgbClr val="860C4C"/>
                </a:solidFill>
              </a:rPr>
              <a:t>Motivovaní učitelé</a:t>
            </a:r>
            <a:endParaRPr b="1" sz="3600">
              <a:solidFill>
                <a:srgbClr val="860C4C"/>
              </a:solidFill>
            </a:endParaRPr>
          </a:p>
          <a:p>
            <a:pPr indent="-394335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cs-CZ" sz="3600"/>
              <a:t>p</a:t>
            </a:r>
            <a:r>
              <a:rPr lang="cs-CZ" sz="3600"/>
              <a:t>očet motivovaných učitelů okolo 400</a:t>
            </a:r>
            <a:endParaRPr sz="3600"/>
          </a:p>
          <a:p>
            <a:pPr indent="-363855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►"/>
            </a:pPr>
            <a:r>
              <a:rPr lang="cs-CZ" sz="3600"/>
              <a:t>u</a:t>
            </a:r>
            <a:r>
              <a:rPr lang="cs-CZ" sz="3600"/>
              <a:t>čitelé, kteří projevili zájem o publikace na FB stránce Přírodovědná výuka</a:t>
            </a:r>
            <a:endParaRPr sz="3600"/>
          </a:p>
          <a:p>
            <a:pPr indent="-394335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►"/>
            </a:pPr>
            <a:r>
              <a:rPr lang="cs-CZ" sz="3600">
                <a:solidFill>
                  <a:schemeClr val="dk1"/>
                </a:solidFill>
              </a:rPr>
              <a:t>p</a:t>
            </a:r>
            <a:r>
              <a:rPr lang="cs-CZ" sz="3600">
                <a:solidFill>
                  <a:schemeClr val="dk1"/>
                </a:solidFill>
              </a:rPr>
              <a:t>řipravuji pro motivované učitele chemie dotazníkové šetření o využívání aktivizujících metod při výuce </a:t>
            </a:r>
            <a:endParaRPr sz="2400"/>
          </a:p>
        </p:txBody>
      </p:sp>
      <p:pic>
        <p:nvPicPr>
          <p:cNvPr id="296" name="Google Shape;2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166226044e_1_10"/>
          <p:cNvSpPr txBox="1"/>
          <p:nvPr>
            <p:ph type="title"/>
          </p:nvPr>
        </p:nvSpPr>
        <p:spPr>
          <a:xfrm>
            <a:off x="838200" y="432207"/>
            <a:ext cx="10515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cs-CZ">
                <a:solidFill>
                  <a:schemeClr val="lt1"/>
                </a:solidFill>
              </a:rPr>
              <a:t>Design výzkumu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2" name="Google Shape;302;g3166226044e_1_10"/>
          <p:cNvSpPr/>
          <p:nvPr/>
        </p:nvSpPr>
        <p:spPr>
          <a:xfrm>
            <a:off x="125025" y="1202750"/>
            <a:ext cx="9260400" cy="1606800"/>
          </a:xfrm>
          <a:prstGeom prst="roundRect">
            <a:avLst>
              <a:gd fmla="val 5290" name="adj"/>
            </a:avLst>
          </a:prstGeom>
          <a:solidFill>
            <a:srgbClr val="E6B8AF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F7FC"/>
              </a:buClr>
              <a:buSzPts val="2000"/>
              <a:buFont typeface="Arial"/>
              <a:buNone/>
            </a:pPr>
            <a:r>
              <a:rPr b="1" i="1" lang="cs-CZ" sz="2000" u="none" cap="none" strike="noStrike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Využití aktivizujících metod na ZŠ (status quo) 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učitelé kraje Vysočina – dotazníkové šetření, nabídka spolupráce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motivovaní učitelé – dotazníkové šetření, překážky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náslechy studentů VŠ – analýza dat (analýza dokumentů)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g3166226044e_1_10"/>
          <p:cNvSpPr/>
          <p:nvPr/>
        </p:nvSpPr>
        <p:spPr>
          <a:xfrm>
            <a:off x="4224275" y="4586576"/>
            <a:ext cx="7867200" cy="2174100"/>
          </a:xfrm>
          <a:prstGeom prst="roundRect">
            <a:avLst>
              <a:gd fmla="val 6358" name="adj"/>
            </a:avLst>
          </a:prstGeom>
          <a:solidFill>
            <a:srgbClr val="E6B8AF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F7FC"/>
              </a:buClr>
              <a:buSzPts val="2000"/>
              <a:buFont typeface="Century Gothic"/>
              <a:buNone/>
            </a:pPr>
            <a:r>
              <a:rPr b="1" i="1"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Akční výzkum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učitelů ověřuje 10 revidovaných aktivit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pedagogický deník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individuální podpora, koučink spolupracujících učitelů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dotazníkové šetření/rozhovor po dokončení spolupráce a po půl roce po skončení spolupráce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g3166226044e_1_10"/>
          <p:cNvSpPr/>
          <p:nvPr/>
        </p:nvSpPr>
        <p:spPr>
          <a:xfrm>
            <a:off x="1803600" y="2977463"/>
            <a:ext cx="8062800" cy="1441200"/>
          </a:xfrm>
          <a:prstGeom prst="roundRect">
            <a:avLst>
              <a:gd fmla="val 5977" name="adj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DF5FF"/>
              </a:buClr>
              <a:buSzPts val="2000"/>
              <a:buFont typeface="Century Gothic"/>
              <a:buNone/>
            </a:pPr>
            <a:r>
              <a:rPr b="1" i="1" lang="cs-CZ" sz="2000">
                <a:solidFill>
                  <a:srgbClr val="DDF5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i="1"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říprava didaktických materiálů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výběr a revize aktivit z publikace Přírodovědné hry (JM, 2023)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ohnisková skupina: 2 didaktici, 2 anorganici, 2 pedagogové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úprava materiálů dle závěrů ohniskové skupiny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g3166226044e_1_10"/>
          <p:cNvSpPr/>
          <p:nvPr/>
        </p:nvSpPr>
        <p:spPr>
          <a:xfrm rot="5398082">
            <a:off x="8986235" y="2707613"/>
            <a:ext cx="537600" cy="26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rgbClr val="1155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166226044e_1_10"/>
          <p:cNvSpPr/>
          <p:nvPr/>
        </p:nvSpPr>
        <p:spPr>
          <a:xfrm rot="3395210">
            <a:off x="10697366" y="3431673"/>
            <a:ext cx="1601133" cy="3657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166226044e_1_10"/>
          <p:cNvSpPr/>
          <p:nvPr/>
        </p:nvSpPr>
        <p:spPr>
          <a:xfrm rot="5398082">
            <a:off x="9246932" y="4312446"/>
            <a:ext cx="537600" cy="26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rgbClr val="1155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g3166226044e_1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/>
          <p:nvPr>
            <p:ph type="title"/>
          </p:nvPr>
        </p:nvSpPr>
        <p:spPr>
          <a:xfrm>
            <a:off x="1154954" y="973668"/>
            <a:ext cx="8761413" cy="706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b="1" lang="cs-CZ">
                <a:solidFill>
                  <a:schemeClr val="lt1"/>
                </a:solidFill>
              </a:rPr>
              <a:t>Didaktické materiály</a:t>
            </a:r>
            <a:endParaRPr/>
          </a:p>
        </p:txBody>
      </p:sp>
      <p:sp>
        <p:nvSpPr>
          <p:cNvPr id="314" name="Google Shape;314;p29"/>
          <p:cNvSpPr txBox="1"/>
          <p:nvPr>
            <p:ph idx="1" type="body"/>
          </p:nvPr>
        </p:nvSpPr>
        <p:spPr>
          <a:xfrm>
            <a:off x="1154950" y="2603500"/>
            <a:ext cx="6988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40386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cs-CZ" sz="2400"/>
              <a:t>p</a:t>
            </a:r>
            <a:r>
              <a:rPr lang="cs-CZ" sz="2400"/>
              <a:t>ředchystané materiály pro učitele do výuky chemie na ZŠ</a:t>
            </a:r>
            <a:endParaRPr sz="2400"/>
          </a:p>
          <a:p>
            <a:pPr indent="-37338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►"/>
            </a:pPr>
            <a:r>
              <a:rPr lang="cs-CZ" sz="2400"/>
              <a:t>10 aktivit na témata: atom, PSP</a:t>
            </a:r>
            <a:endParaRPr sz="2400"/>
          </a:p>
          <a:p>
            <a:pPr indent="-40386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►"/>
            </a:pPr>
            <a:r>
              <a:rPr lang="cs-CZ" sz="2400">
                <a:solidFill>
                  <a:schemeClr val="dk1"/>
                </a:solidFill>
              </a:rPr>
              <a:t>o</a:t>
            </a:r>
            <a:r>
              <a:rPr lang="cs-CZ" sz="2400">
                <a:solidFill>
                  <a:schemeClr val="dk1"/>
                </a:solidFill>
              </a:rPr>
              <a:t>slovení odborníci do ohniskové skupiny – didaktici, pedagogové, anorganici</a:t>
            </a:r>
            <a:endParaRPr sz="2400"/>
          </a:p>
          <a:p>
            <a:pPr indent="0" lvl="0" marL="3429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315" name="Google Shape;3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8250" y="3618957"/>
            <a:ext cx="3743450" cy="280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166226044e_1_0"/>
          <p:cNvSpPr txBox="1"/>
          <p:nvPr>
            <p:ph type="title"/>
          </p:nvPr>
        </p:nvSpPr>
        <p:spPr>
          <a:xfrm>
            <a:off x="838200" y="432207"/>
            <a:ext cx="10515600" cy="90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b="1" lang="cs-CZ">
                <a:solidFill>
                  <a:schemeClr val="lt1"/>
                </a:solidFill>
              </a:rPr>
              <a:t>Design výzkumu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2" name="Google Shape;322;g3166226044e_1_0"/>
          <p:cNvSpPr/>
          <p:nvPr/>
        </p:nvSpPr>
        <p:spPr>
          <a:xfrm>
            <a:off x="142875" y="1202750"/>
            <a:ext cx="9411900" cy="1606800"/>
          </a:xfrm>
          <a:prstGeom prst="roundRect">
            <a:avLst>
              <a:gd fmla="val 5290" name="adj"/>
            </a:avLst>
          </a:prstGeom>
          <a:solidFill>
            <a:srgbClr val="E6B8AF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F7FC"/>
              </a:buClr>
              <a:buSzPts val="2000"/>
              <a:buFont typeface="Arial"/>
              <a:buNone/>
            </a:pPr>
            <a:r>
              <a:rPr b="1" i="1" lang="cs-CZ" sz="2000" u="none" cap="none" strike="noStrike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Využití aktivizujících metod na ZŠ (status quo) 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učitelé kraje Vysočina – dotazníkové šetření, nabídka spolupráce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motivovaní učitelé – dotazníkové šetření, překážky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57200" lvl="0" marL="9144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AutoNum type="alphaLcParenR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náslechy studentů VŠ – analýza dat (analýza dokumentů)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g3166226044e_1_0"/>
          <p:cNvSpPr/>
          <p:nvPr/>
        </p:nvSpPr>
        <p:spPr>
          <a:xfrm>
            <a:off x="4224275" y="4586576"/>
            <a:ext cx="7867200" cy="2174100"/>
          </a:xfrm>
          <a:prstGeom prst="roundRect">
            <a:avLst>
              <a:gd fmla="val 6358" name="adj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FF7FC"/>
              </a:buClr>
              <a:buSzPts val="2000"/>
              <a:buFont typeface="Century Gothic"/>
              <a:buNone/>
            </a:pPr>
            <a:r>
              <a:rPr b="1" i="1"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Akční výzkum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 učitelů ověřuje 10 revidovaných aktivit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pedagogický deník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individuální podpora, koučink spolupracujících učitelů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dotazníkové šetření/rozhovor po dokončení spolupráce a po půl roce po skončení spolupráce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g3166226044e_1_0"/>
          <p:cNvSpPr/>
          <p:nvPr/>
        </p:nvSpPr>
        <p:spPr>
          <a:xfrm>
            <a:off x="1803600" y="2977463"/>
            <a:ext cx="8062800" cy="1441200"/>
          </a:xfrm>
          <a:prstGeom prst="roundRect">
            <a:avLst>
              <a:gd fmla="val 5977" name="adj"/>
            </a:avLst>
          </a:prstGeom>
          <a:solidFill>
            <a:srgbClr val="E6B8AF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DF5FF"/>
              </a:buClr>
              <a:buSzPts val="2000"/>
              <a:buFont typeface="Century Gothic"/>
              <a:buNone/>
            </a:pPr>
            <a:r>
              <a:rPr b="1" i="1" lang="cs-CZ" sz="2000">
                <a:solidFill>
                  <a:srgbClr val="DDF5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i="1" lang="cs-CZ" sz="2000">
                <a:solidFill>
                  <a:srgbClr val="EFF7F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říprava didaktických materiálů</a:t>
            </a:r>
            <a:endParaRPr sz="2000">
              <a:solidFill>
                <a:srgbClr val="EFF7F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výběr a revize aktivit z publikace Přírodovědné hry (JM, 2023)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ohnisková skupina: 2 didaktici, 2 anorganici, 2 pedagogové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Char char="-"/>
            </a:pPr>
            <a:r>
              <a:rPr lang="cs-CZ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úprava materiálů dle závěrů ohniskové skupiny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g3166226044e_1_0"/>
          <p:cNvSpPr/>
          <p:nvPr/>
        </p:nvSpPr>
        <p:spPr>
          <a:xfrm rot="5398082">
            <a:off x="8986235" y="2707613"/>
            <a:ext cx="537600" cy="26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rgbClr val="1155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3166226044e_1_0"/>
          <p:cNvSpPr/>
          <p:nvPr/>
        </p:nvSpPr>
        <p:spPr>
          <a:xfrm rot="3395210">
            <a:off x="10697366" y="3431673"/>
            <a:ext cx="1601133" cy="3657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166226044e_1_0"/>
          <p:cNvSpPr/>
          <p:nvPr/>
        </p:nvSpPr>
        <p:spPr>
          <a:xfrm rot="5398082">
            <a:off x="9246932" y="4312446"/>
            <a:ext cx="537600" cy="260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rgbClr val="1155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g3166226044e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6376" y="0"/>
            <a:ext cx="1437425" cy="143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D26F53C3819A4CA205271252B65ECA" ma:contentTypeVersion="12" ma:contentTypeDescription="Vytvoří nový dokument" ma:contentTypeScope="" ma:versionID="d569c5a76410ee8e66408bb9f6416d08">
  <xsd:schema xmlns:xsd="http://www.w3.org/2001/XMLSchema" xmlns:xs="http://www.w3.org/2001/XMLSchema" xmlns:p="http://schemas.microsoft.com/office/2006/metadata/properties" xmlns:ns2="0365e04a-9381-41c4-a28c-4edddfc5735b" xmlns:ns3="7c65d7c8-6542-42dc-bcd8-2b8c04b1360d" targetNamespace="http://schemas.microsoft.com/office/2006/metadata/properties" ma:root="true" ma:fieldsID="404100be4016a20fd9d927191c0617d6" ns2:_="" ns3:_="">
    <xsd:import namespace="0365e04a-9381-41c4-a28c-4edddfc5735b"/>
    <xsd:import namespace="7c65d7c8-6542-42dc-bcd8-2b8c04b13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5e04a-9381-41c4-a28c-4edddfc57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881b6869-ef7c-45f0-9e23-2b77092554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5d7c8-6542-42dc-bcd8-2b8c04b136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d1bf60-803d-4beb-810d-39c4e8d895ff}" ma:internalName="TaxCatchAll" ma:showField="CatchAllData" ma:web="7c65d7c8-6542-42dc-bcd8-2b8c04b13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65d7c8-6542-42dc-bcd8-2b8c04b1360d" xsi:nil="true"/>
    <lcf76f155ced4ddcb4097134ff3c332f xmlns="0365e04a-9381-41c4-a28c-4edddfc573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295D18-743A-4E17-83F9-F00009E7CA14}"/>
</file>

<file path=customXml/itemProps2.xml><?xml version="1.0" encoding="utf-8"?>
<ds:datastoreItem xmlns:ds="http://schemas.openxmlformats.org/officeDocument/2006/customXml" ds:itemID="{464913F5-B828-4FE8-B7EF-65BF9829084B}"/>
</file>

<file path=customXml/itemProps3.xml><?xml version="1.0" encoding="utf-8"?>
<ds:datastoreItem xmlns:ds="http://schemas.openxmlformats.org/officeDocument/2006/customXml" ds:itemID="{EF996035-D8A6-4EC8-8AAE-A355C2EFD63C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Jitka Macenauer</dc:creator>
  <dcterms:created xsi:type="dcterms:W3CDTF">2024-04-15T11:59:56Z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0x0101004FD26F53C3819A4CA205271252B65ECA</vt:lpwstr>
  </property>
</Properties>
</file>