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148a5b7f7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148a5b7f7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148a5b7f7e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148a5b7f7e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148a5b7f7e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148a5b7f7e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148a5b7f7e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148a5b7f7e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6441003b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16441003b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148a5b7f7e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148a5b7f7e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148a5b7f7e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148a5b7f7e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148a5b7f7e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148a5b7f7e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48a5b7f7e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48a5b7f7e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17053a92d9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17053a92d9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148a5b7f7e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148a5b7f7e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7053a92d9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17053a92d9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0" y="744575"/>
            <a:ext cx="9144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Návrh disertačního projektu „</a:t>
            </a:r>
            <a:r>
              <a:rPr lang="cs" sz="2480" i="1"/>
              <a:t>Kritické myšlení a jeho rozvoj </a:t>
            </a:r>
            <a:endParaRPr sz="2480" i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 i="1"/>
              <a:t>s využitím učebních úloh v chemii pro oblast ISCED 3</a:t>
            </a:r>
            <a:r>
              <a:rPr lang="cs" sz="2480"/>
              <a:t>“</a:t>
            </a:r>
            <a:endParaRPr sz="248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58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3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700"/>
              <a:t>Mgr. Vlastimil Horálek</a:t>
            </a:r>
            <a:endParaRPr sz="17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700"/>
              <a:t>KUDCH PřF UK</a:t>
            </a:r>
            <a:endParaRPr sz="17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700"/>
              <a:t>22. 11. 2024</a:t>
            </a:r>
            <a:endParaRPr sz="17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7125" y="3925625"/>
            <a:ext cx="3669752" cy="9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Danczak-Overton-Thompson Chemistry Critical Thinking Test</a:t>
            </a:r>
            <a:endParaRPr sz="2480"/>
          </a:p>
        </p:txBody>
      </p:sp>
      <p:sp>
        <p:nvSpPr>
          <p:cNvPr id="128" name="Google Shape;128;p22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129" name="Google Shape;12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250" y="4179275"/>
            <a:ext cx="3669752" cy="96422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2"/>
          <p:cNvSpPr txBox="1"/>
          <p:nvPr/>
        </p:nvSpPr>
        <p:spPr>
          <a:xfrm>
            <a:off x="472075" y="1038100"/>
            <a:ext cx="75861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test pro VŠ studenty chemických oborů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vznik na základě kritiky předchozích testů (KM nelze měřit bez vazby na kontext oboru)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testované dovednosti: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vytváření a testování hypotéz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vyvozování závěrů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analýza argumentů</a:t>
            </a:r>
            <a:endParaRPr sz="1800">
              <a:solidFill>
                <a:schemeClr val="dk1"/>
              </a:solidFill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131" name="Google Shape;131;p22"/>
          <p:cNvSpPr txBox="1"/>
          <p:nvPr/>
        </p:nvSpPr>
        <p:spPr>
          <a:xfrm>
            <a:off x="413350" y="4103200"/>
            <a:ext cx="52608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2"/>
                </a:solidFill>
              </a:rPr>
              <a:t>DANCZAK, Stephen M., Christopher D. THOMPSON a Tina L. OVERTON. Development and validation of an instrument to measure undergraduate chemistry students’ critical thinking skills. Chemistry Education Research and Practice [online]. 2020, 21(1), 62–78. z: doi:10.1039/C8RP00130H [58] ISSN 1109-4028, 1756-1108.</a:t>
            </a:r>
            <a:endParaRPr sz="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51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DOTCC test – ukázka úlohy</a:t>
            </a:r>
            <a:endParaRPr sz="2480">
              <a:highlight>
                <a:srgbClr val="FFFF00"/>
              </a:highlight>
            </a:endParaRPr>
          </a:p>
        </p:txBody>
      </p:sp>
      <p:sp>
        <p:nvSpPr>
          <p:cNvPr id="137" name="Google Shape;137;p23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138" name="Google Shape;138;p23"/>
          <p:cNvSpPr txBox="1"/>
          <p:nvPr/>
        </p:nvSpPr>
        <p:spPr>
          <a:xfrm>
            <a:off x="472075" y="1038100"/>
            <a:ext cx="75861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  <p:pic>
        <p:nvPicPr>
          <p:cNvPr id="139" name="Google Shape;139;p23"/>
          <p:cNvPicPr preferRelativeResize="0"/>
          <p:nvPr/>
        </p:nvPicPr>
        <p:blipFill rotWithShape="1">
          <a:blip r:embed="rId3">
            <a:alphaModFix/>
          </a:blip>
          <a:srcRect l="-19097" r="-2542" b="1980"/>
          <a:stretch/>
        </p:blipFill>
        <p:spPr>
          <a:xfrm>
            <a:off x="-284925" y="590925"/>
            <a:ext cx="8886601" cy="435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4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Závěr – plán práce na AR 2024/2025</a:t>
            </a:r>
            <a:endParaRPr sz="2480"/>
          </a:p>
        </p:txBody>
      </p:sp>
      <p:sp>
        <p:nvSpPr>
          <p:cNvPr id="145" name="Google Shape;145;p24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146" name="Google Shape;14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250" y="4179275"/>
            <a:ext cx="3669752" cy="964225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4"/>
          <p:cNvSpPr txBox="1"/>
          <p:nvPr/>
        </p:nvSpPr>
        <p:spPr>
          <a:xfrm>
            <a:off x="472075" y="1038100"/>
            <a:ext cx="75861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148" name="Google Shape;148;p24"/>
          <p:cNvSpPr txBox="1"/>
          <p:nvPr/>
        </p:nvSpPr>
        <p:spPr>
          <a:xfrm>
            <a:off x="472075" y="1038100"/>
            <a:ext cx="75861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literární rešerše zaměřená na: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metodologii testování a měření úrovně KM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rozvoj KM ve výuce chemie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rozvoj KM pomocí učebních úloh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tvorba učebních úloh, které mají potenciál rozvíjet KM ve výuce chemie</a:t>
            </a:r>
            <a:endParaRPr sz="18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postupná specifikace metodologie výzkumu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5"/>
          <p:cNvSpPr txBox="1">
            <a:spLocks noGrp="1"/>
          </p:cNvSpPr>
          <p:nvPr>
            <p:ph type="ctrTitle"/>
          </p:nvPr>
        </p:nvSpPr>
        <p:spPr>
          <a:xfrm>
            <a:off x="0" y="744575"/>
            <a:ext cx="9144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Návrh disertačního projektu „</a:t>
            </a:r>
            <a:r>
              <a:rPr lang="cs" sz="2480" i="1"/>
              <a:t>Kritické myšlení a jeho rozvoj </a:t>
            </a:r>
            <a:endParaRPr sz="2480" i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 i="1"/>
              <a:t>s využitím učebních úloh v chemii pro oblast ISCED 3</a:t>
            </a:r>
            <a:r>
              <a:rPr lang="cs" sz="2480"/>
              <a:t>“</a:t>
            </a:r>
            <a:endParaRPr sz="248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580"/>
          </a:p>
        </p:txBody>
      </p:sp>
      <p:sp>
        <p:nvSpPr>
          <p:cNvPr id="154" name="Google Shape;154;p2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3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700"/>
              <a:t>Mgr. Vlastimil Horálek</a:t>
            </a:r>
            <a:endParaRPr sz="17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700"/>
              <a:t>KUDCH PřF UK</a:t>
            </a:r>
            <a:endParaRPr sz="17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700"/>
              <a:t>22. 11. 2024</a:t>
            </a:r>
            <a:endParaRPr sz="1700"/>
          </a:p>
        </p:txBody>
      </p:sp>
      <p:pic>
        <p:nvPicPr>
          <p:cNvPr id="155" name="Google Shape;15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7125" y="3925625"/>
            <a:ext cx="3669752" cy="9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Osnova prezentace</a:t>
            </a:r>
            <a:endParaRPr sz="2580"/>
          </a:p>
        </p:txBody>
      </p:sp>
      <p:sp>
        <p:nvSpPr>
          <p:cNvPr id="62" name="Google Shape;62;p14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250" y="4179275"/>
            <a:ext cx="3669752" cy="9642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472075" y="1038100"/>
            <a:ext cx="82938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kritické myšlení – vymezení a metody rozvoje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představení disertačního projektu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vybrané testy kritického myšlení, DOT Chemistry Critical Thinking Test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závěr – plán na AR 2024/2025</a:t>
            </a:r>
            <a:endParaRPr sz="18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Vymezení pojmu kritické myšlení (KM)</a:t>
            </a:r>
            <a:endParaRPr sz="2580"/>
          </a:p>
        </p:txBody>
      </p:sp>
      <p:sp>
        <p:nvSpPr>
          <p:cNvPr id="70" name="Google Shape;70;p15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250" y="4179275"/>
            <a:ext cx="3669752" cy="96422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495575" y="867825"/>
            <a:ext cx="75861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není jednotná definice, více pohledů (filozofie, psychologie, pedagogika)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KM je vázáno na kontext, nutné znalosti</a:t>
            </a:r>
            <a:endParaRPr sz="18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obecně zahrnuje: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kognitivní operace vyššího řádu (analýza, syntéza aj.)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argumentace, kladení kritických otázek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postoje (tendence být informován, brát ohled na různé pohledy, rozhodovat se až na základě informací, …)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logické operace a vztahy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metakognice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413350" y="4266875"/>
            <a:ext cx="52608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2"/>
                </a:solidFill>
              </a:rPr>
              <a:t>URIBE-ENCISO, Olga, Diana URIBE-ENCISO a María VARGAS-DAZA. Critical thinking and its importance in education: some reflections. Rastros Rostros [online]. 2017, 19. Dostupné z: doi:10.16925/ra.v19i34.2144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2"/>
                </a:solidFill>
              </a:rPr>
              <a:t>LAI, Emily R. Critical thinking: A literature review. Pearson’s Res Rep. 2011, 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2"/>
                </a:solidFill>
              </a:rPr>
              <a:t>(6), 40–41. 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2"/>
                </a:solidFill>
              </a:rPr>
              <a:t>FORAWI, Sufian A. Standard-based science education and critical thinking. Thinking Skills and Creativity [online]. 2016, 20, 52–62. ISSN 1871-1871. Dostupné z: doi:10.1016/j.tsc.2016.02.005 </a:t>
            </a:r>
            <a:endParaRPr sz="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Metody cíleného rozvoje ve výuce</a:t>
            </a:r>
            <a:endParaRPr sz="2580"/>
          </a:p>
        </p:txBody>
      </p:sp>
      <p:sp>
        <p:nvSpPr>
          <p:cNvPr id="79" name="Google Shape;79;p16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250" y="4179275"/>
            <a:ext cx="3669752" cy="96422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472075" y="1038100"/>
            <a:ext cx="75861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rozvoj KM = explicitní (ne jako vedlejší produkt)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důležitá role procvičování a motivace (vidět smysl v používání KM)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lze rozvíjet pomocí: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problémové úlohy, badatelsky orientovaná výuka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úlohy vyžadující zdůvodňování, hledání a pojmenovávání vztahů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nerutinní, nestereotypní úlohy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práce se zdroji, kritické čtení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dedukce, práce s definicemi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413350" y="4266875"/>
            <a:ext cx="52608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2"/>
                </a:solidFill>
              </a:rPr>
              <a:t>OSBORNE, Jonathan. New directions in science education. School Science Review. 2014, 95(352), 53–62. 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2"/>
                </a:solidFill>
              </a:rPr>
              <a:t>PEDROSA-DE-JESUS, Helena, Aurora MOREIRA, Betina LOPES a D. WATTS. So much more than just a list: Exploring the nature of critical questioning in undergraduate sciences. Research in Science &amp; Technological Education [online]. 2014, 32. Dostupné z: doi:10.1080/02635143.2014.902811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2"/>
                </a:solidFill>
              </a:rPr>
              <a:t>MCCOLLISTER, Karen a Micheal F. SAYLER. Lift the Ceiling Increase Rigor with Critical Thinking Skills. Gifted Child Today [online]. 2010, 33(1), 41–47. ISSN 1076-2175. Dostupné z: doi:10.1177/107621751003300110 </a:t>
            </a:r>
            <a:endParaRPr sz="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Představení disertačního projektu</a:t>
            </a:r>
            <a:endParaRPr sz="2580"/>
          </a:p>
        </p:txBody>
      </p:sp>
      <p:sp>
        <p:nvSpPr>
          <p:cNvPr id="88" name="Google Shape;88;p17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250" y="4179275"/>
            <a:ext cx="3669752" cy="96422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472075" y="1038100"/>
            <a:ext cx="75861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 dirty="0">
                <a:solidFill>
                  <a:schemeClr val="dk1"/>
                </a:solidFill>
              </a:rPr>
              <a:t>Kritické myšlení a jeho rozvoj s využitím učebních úloh v chemii pro oblast ISCED 3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 dirty="0">
                <a:solidFill>
                  <a:schemeClr val="dk1"/>
                </a:solidFill>
              </a:rPr>
              <a:t>autor: Mgr. Vlastimil Horálek, 1. ročník, Didaktika chemie (PřF UK)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 dirty="0">
                <a:solidFill>
                  <a:schemeClr val="dk1"/>
                </a:solidFill>
              </a:rPr>
              <a:t>školitel: doc. RNDr. Ing. Petr Distler, Ph.D. et Ph.D.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 dirty="0">
                <a:solidFill>
                  <a:schemeClr val="dk1"/>
                </a:solidFill>
              </a:rPr>
              <a:t>konzultantka: doc. RNDr. Milada Teplá, Ph.D.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Metodologie disertačního projektu</a:t>
            </a:r>
            <a:endParaRPr sz="2580"/>
          </a:p>
        </p:txBody>
      </p:sp>
      <p:sp>
        <p:nvSpPr>
          <p:cNvPr id="96" name="Google Shape;96;p18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250" y="4179275"/>
            <a:ext cx="3669752" cy="9642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8"/>
          <p:cNvSpPr txBox="1"/>
          <p:nvPr/>
        </p:nvSpPr>
        <p:spPr>
          <a:xfrm>
            <a:off x="472075" y="1038100"/>
            <a:ext cx="84252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tvorba sady různě náročných učebních úloh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tematické pokrytí jednoho celého školního roku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žákům pravidelně předkládány v průběhu daného školního roku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výběr vhodné školy a co nejpodobnějších tříd (tentýž ročník a vyučující)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 b="1">
                <a:solidFill>
                  <a:schemeClr val="dk1"/>
                </a:solidFill>
              </a:rPr>
              <a:t>úvodní test</a:t>
            </a:r>
            <a:r>
              <a:rPr lang="cs" sz="1800">
                <a:solidFill>
                  <a:schemeClr val="dk1"/>
                </a:solidFill>
              </a:rPr>
              <a:t> – volba kontrolní a experimentální skupiny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accent5"/>
                </a:solidFill>
              </a:rPr>
              <a:t>kontrolní skupina</a:t>
            </a:r>
            <a:r>
              <a:rPr lang="cs" sz="1800">
                <a:solidFill>
                  <a:schemeClr val="dk1"/>
                </a:solidFill>
              </a:rPr>
              <a:t> – úlohy z komerčních pracovních sešitů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rgbClr val="9900FF"/>
                </a:solidFill>
              </a:rPr>
              <a:t>experimentální skupina</a:t>
            </a:r>
            <a:r>
              <a:rPr lang="cs" sz="1800">
                <a:solidFill>
                  <a:schemeClr val="dk1"/>
                </a:solidFill>
              </a:rPr>
              <a:t> - autorské úlohy posouzené panelem didaktiků  a učitelů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 b="1">
                <a:solidFill>
                  <a:schemeClr val="dk1"/>
                </a:solidFill>
              </a:rPr>
              <a:t>závěrečný test</a:t>
            </a:r>
            <a:r>
              <a:rPr lang="cs" sz="1800">
                <a:solidFill>
                  <a:schemeClr val="dk1"/>
                </a:solidFill>
              </a:rPr>
              <a:t> – statistické vyhodnocení, srovnání obou skupin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Testy určené k měření úrovně KM</a:t>
            </a:r>
            <a:endParaRPr sz="2580"/>
          </a:p>
        </p:txBody>
      </p:sp>
      <p:sp>
        <p:nvSpPr>
          <p:cNvPr id="104" name="Google Shape;104;p19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105" name="Google Shape;10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250" y="4179275"/>
            <a:ext cx="3669752" cy="96422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9"/>
          <p:cNvSpPr txBox="1"/>
          <p:nvPr/>
        </p:nvSpPr>
        <p:spPr>
          <a:xfrm>
            <a:off x="472075" y="1038100"/>
            <a:ext cx="80640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akademickou obcí přijímány tyto: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Halpern Critical Thinking Assessment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California Critical Thinking Skills Test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Cornell Critical Thinking Test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Ennis-Weir Critical Thinking Test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Watson-Glaser Critical Thinking Test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 b="1">
                <a:solidFill>
                  <a:schemeClr val="dk1"/>
                </a:solidFill>
              </a:rPr>
              <a:t>Danczak-Overton-Thompson Chemistry Critical Thinking Test</a:t>
            </a: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107" name="Google Shape;107;p19"/>
          <p:cNvSpPr txBox="1"/>
          <p:nvPr/>
        </p:nvSpPr>
        <p:spPr>
          <a:xfrm>
            <a:off x="413350" y="4103200"/>
            <a:ext cx="52608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2"/>
                </a:solidFill>
              </a:rPr>
              <a:t>KU, Kelly Y. L. Assessing students’ critical thinking performance: Urging for measurements using multi-response format. Thinking Skills and Creativity [online]. 2009, 4(1), 70–76. ISSN 1871-1871. Dostupné z: doi:10.1016/j.tsc.2009.02.001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2"/>
                </a:solidFill>
              </a:rPr>
              <a:t>DANCZAK, Stephen M., Christopher D. THOMPSON a Tina L. OVERTON. Development and validation of an instrument to measure undergraduate chemistry students’ critical thinking skills. Chemistry Education Research and Practice [online]. 2020, 21(1), 62–78. z: doi:10.1039/C8RP00130H [58] ISSN 1109-4028, 1756-1108.</a:t>
            </a:r>
            <a:endParaRPr sz="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Testy určené k měření úrovně KM</a:t>
            </a:r>
            <a:endParaRPr sz="2580"/>
          </a:p>
        </p:txBody>
      </p:sp>
      <p:sp>
        <p:nvSpPr>
          <p:cNvPr id="113" name="Google Shape;113;p20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114" name="Google Shape;11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250" y="4179275"/>
            <a:ext cx="3669752" cy="96422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0"/>
          <p:cNvSpPr txBox="1"/>
          <p:nvPr/>
        </p:nvSpPr>
        <p:spPr>
          <a:xfrm>
            <a:off x="472075" y="1038100"/>
            <a:ext cx="7586100" cy="30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1800">
                <a:solidFill>
                  <a:schemeClr val="dk1"/>
                </a:solidFill>
              </a:rPr>
              <a:t>výběr testovaných dovedností: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argumentace, zhodnocení argumentů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vytváření a testování hypotéz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logické vztahy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interpretace, dedukce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cs" sz="1800">
                <a:solidFill>
                  <a:schemeClr val="dk1"/>
                </a:solidFill>
              </a:rPr>
              <a:t>…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>
            <a:spLocks noGrp="1"/>
          </p:cNvSpPr>
          <p:nvPr>
            <p:ph type="ctrTitle"/>
          </p:nvPr>
        </p:nvSpPr>
        <p:spPr>
          <a:xfrm>
            <a:off x="0" y="75225"/>
            <a:ext cx="91440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80"/>
              <a:t>Testy určené k měření úrovně KM</a:t>
            </a:r>
            <a:endParaRPr sz="2580"/>
          </a:p>
        </p:txBody>
      </p:sp>
      <p:sp>
        <p:nvSpPr>
          <p:cNvPr id="121" name="Google Shape;121;p21"/>
          <p:cNvSpPr txBox="1"/>
          <p:nvPr/>
        </p:nvSpPr>
        <p:spPr>
          <a:xfrm>
            <a:off x="413350" y="1284700"/>
            <a:ext cx="67641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122" name="Google Shape;12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8225" y="773875"/>
            <a:ext cx="7307526" cy="420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D26F53C3819A4CA205271252B65ECA" ma:contentTypeVersion="12" ma:contentTypeDescription="Vytvoří nový dokument" ma:contentTypeScope="" ma:versionID="d569c5a76410ee8e66408bb9f6416d08">
  <xsd:schema xmlns:xsd="http://www.w3.org/2001/XMLSchema" xmlns:xs="http://www.w3.org/2001/XMLSchema" xmlns:p="http://schemas.microsoft.com/office/2006/metadata/properties" xmlns:ns2="0365e04a-9381-41c4-a28c-4edddfc5735b" xmlns:ns3="7c65d7c8-6542-42dc-bcd8-2b8c04b1360d" targetNamespace="http://schemas.microsoft.com/office/2006/metadata/properties" ma:root="true" ma:fieldsID="404100be4016a20fd9d927191c0617d6" ns2:_="" ns3:_="">
    <xsd:import namespace="0365e04a-9381-41c4-a28c-4edddfc5735b"/>
    <xsd:import namespace="7c65d7c8-6542-42dc-bcd8-2b8c04b136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5e04a-9381-41c4-a28c-4edddfc573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881b6869-ef7c-45f0-9e23-2b77092554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5d7c8-6542-42dc-bcd8-2b8c04b1360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3d1bf60-803d-4beb-810d-39c4e8d895ff}" ma:internalName="TaxCatchAll" ma:showField="CatchAllData" ma:web="7c65d7c8-6542-42dc-bcd8-2b8c04b136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c65d7c8-6542-42dc-bcd8-2b8c04b1360d" xsi:nil="true"/>
    <lcf76f155ced4ddcb4097134ff3c332f xmlns="0365e04a-9381-41c4-a28c-4edddfc5735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5288761-5E69-4E50-93AF-24875F26E5F5}"/>
</file>

<file path=customXml/itemProps2.xml><?xml version="1.0" encoding="utf-8"?>
<ds:datastoreItem xmlns:ds="http://schemas.openxmlformats.org/officeDocument/2006/customXml" ds:itemID="{0BB2D7E2-6B70-4D0D-9620-42D88EA6EB4B}"/>
</file>

<file path=customXml/itemProps3.xml><?xml version="1.0" encoding="utf-8"?>
<ds:datastoreItem xmlns:ds="http://schemas.openxmlformats.org/officeDocument/2006/customXml" ds:itemID="{A66ED451-2A54-40A8-8C9F-C20D3FE2394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899</Words>
  <Application>Microsoft Office PowerPoint</Application>
  <PresentationFormat>Předvádění na obrazovce (16:9)</PresentationFormat>
  <Paragraphs>98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Arial</vt:lpstr>
      <vt:lpstr>Simple Light</vt:lpstr>
      <vt:lpstr>Návrh disertačního projektu „Kritické myšlení a jeho rozvoj  s využitím učebních úloh v chemii pro oblast ISCED 3“ </vt:lpstr>
      <vt:lpstr>Osnova prezentace</vt:lpstr>
      <vt:lpstr>Vymezení pojmu kritické myšlení (KM)</vt:lpstr>
      <vt:lpstr>Metody cíleného rozvoje ve výuce</vt:lpstr>
      <vt:lpstr>Představení disertačního projektu</vt:lpstr>
      <vt:lpstr>Metodologie disertačního projektu</vt:lpstr>
      <vt:lpstr>Testy určené k měření úrovně KM</vt:lpstr>
      <vt:lpstr>Testy určené k měření úrovně KM</vt:lpstr>
      <vt:lpstr>Testy určené k měření úrovně KM</vt:lpstr>
      <vt:lpstr>Danczak-Overton-Thompson Chemistry Critical Thinking Test</vt:lpstr>
      <vt:lpstr>DOTCC test – ukázka úlohy</vt:lpstr>
      <vt:lpstr>Závěr – plán práce na AR 2024/2025</vt:lpstr>
      <vt:lpstr>Návrh disertačního projektu „Kritické myšlení a jeho rozvoj  s využitím učebních úloh v chemii pro oblast ISCED 3“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Vlastimil Horálek</cp:lastModifiedBy>
  <cp:revision>1</cp:revision>
  <dcterms:modified xsi:type="dcterms:W3CDTF">2024-11-22T11:23:53Z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0x0101004FD26F53C3819A4CA205271252B65ECA</vt:lpwstr>
  </property>
</Properties>
</file>