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8"/>
  </p:notesMasterIdLst>
  <p:sldIdLst>
    <p:sldId id="257" r:id="rId5"/>
    <p:sldId id="267" r:id="rId6"/>
    <p:sldId id="304" r:id="rId7"/>
    <p:sldId id="306" r:id="rId8"/>
    <p:sldId id="307" r:id="rId9"/>
    <p:sldId id="309" r:id="rId10"/>
    <p:sldId id="308" r:id="rId11"/>
    <p:sldId id="310" r:id="rId12"/>
    <p:sldId id="311" r:id="rId13"/>
    <p:sldId id="305" r:id="rId14"/>
    <p:sldId id="295" r:id="rId15"/>
    <p:sldId id="261" r:id="rId16"/>
    <p:sldId id="293" r:id="rId17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95924C-D9BF-6237-F268-F5E16BA9728D}" name="Dominika Koperová" initials="DK" userId="S::23022578@cuni.cz::b05ad7d7-28e1-41f1-9b79-0a688107fe26" providerId="AD"/>
  <p188:author id="{98D0E35E-2159-D678-4C1C-CE368195EFC1}" name="Dominika Koperová" initials="DK" userId="Dominika Koperová" providerId="None"/>
  <p188:author id="{3312098A-488A-E0D5-A49C-0CE7F19E9CD8}" name="Martin Rusek" initials="MR" userId="S::14108423@cuni.cz::c0cec8a2-6534-4b1a-9b54-78ebfa2587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vetlý štý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Svetlý štý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Svetlý štýl 3 - zvýrazneni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redný štý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0"/>
    <p:restoredTop sz="94547"/>
  </p:normalViewPr>
  <p:slideViewPr>
    <p:cSldViewPr snapToGrid="0">
      <p:cViewPr>
        <p:scale>
          <a:sx n="69" d="100"/>
          <a:sy n="69" d="100"/>
        </p:scale>
        <p:origin x="832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C6446-3789-884F-A6E2-6B2C42B72D8E}" type="datetimeFigureOut">
              <a:rPr lang="cs-CZ" smtClean="0"/>
              <a:t>23.11.2024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FAFF9-DDB9-6748-9AA2-3584AD355B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26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FAFF9-DDB9-6748-9AA2-3584AD355BC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13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FAFF9-DDB9-6748-9AA2-3584AD355BC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137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FAFF9-DDB9-6748-9AA2-3584AD355BC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245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EFAFF9-DDB9-6748-9AA2-3584AD355BC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055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816729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565427"/>
            <a:ext cx="20104100" cy="7602220"/>
          </a:xfrm>
          <a:custGeom>
            <a:avLst/>
            <a:gdLst/>
            <a:ahLst/>
            <a:cxnLst/>
            <a:rect l="l" t="t" r="r" b="b"/>
            <a:pathLst>
              <a:path w="20104100" h="7602220">
                <a:moveTo>
                  <a:pt x="20104099" y="0"/>
                </a:moveTo>
                <a:lnTo>
                  <a:pt x="0" y="0"/>
                </a:lnTo>
                <a:lnTo>
                  <a:pt x="0" y="7601862"/>
                </a:lnTo>
                <a:lnTo>
                  <a:pt x="20104099" y="7601862"/>
                </a:lnTo>
                <a:lnTo>
                  <a:pt x="20104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20104100" cy="8167370"/>
          </a:xfrm>
          <a:custGeom>
            <a:avLst/>
            <a:gdLst/>
            <a:ahLst/>
            <a:cxnLst/>
            <a:rect l="l" t="t" r="r" b="b"/>
            <a:pathLst>
              <a:path w="20104100" h="8167370">
                <a:moveTo>
                  <a:pt x="20104099" y="0"/>
                </a:moveTo>
                <a:lnTo>
                  <a:pt x="0" y="0"/>
                </a:lnTo>
                <a:lnTo>
                  <a:pt x="0" y="8167290"/>
                </a:lnTo>
                <a:lnTo>
                  <a:pt x="20104099" y="8167290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36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03271" y="3481304"/>
            <a:ext cx="9108440" cy="3303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můžete upravit styl předlohy.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1308715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0808" y="1199672"/>
            <a:ext cx="4131805" cy="8163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706F6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62397" y="4557411"/>
            <a:ext cx="8510905" cy="4436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D22D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pi.semanticscholar.org/CorpusID:14730795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rgipark.org.tr/en/pub/tojde/issue/16913/176433" TargetMode="External"/><Relationship Id="rId5" Type="http://schemas.openxmlformats.org/officeDocument/2006/relationships/hyperlink" Target="https://doi.org/10.1021/ed300367y" TargetMode="External"/><Relationship Id="rId4" Type="http://schemas.openxmlformats.org/officeDocument/2006/relationships/hyperlink" Target="https://doi.org/doi:10.2478/cdem-2020-0006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hyperlink" Target="mailto:martin.rusek@pedf.cuni.cz" TargetMode="External"/><Relationship Id="rId4" Type="http://schemas.openxmlformats.org/officeDocument/2006/relationships/hyperlink" Target="mailto:tereza.bryxova@pedf.cuni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253362" y="505626"/>
            <a:ext cx="18823835" cy="8760732"/>
          </a:xfrm>
          <a:prstGeom prst="rect">
            <a:avLst/>
          </a:prstGeom>
        </p:spPr>
        <p:txBody>
          <a:bodyPr vert="horz" wrap="square" lIns="0" tIns="263525" rIns="0" bIns="0" rtlCol="0" anchor="t">
            <a:spAutoFit/>
          </a:bodyPr>
          <a:lstStyle/>
          <a:p>
            <a:pPr algn="l"/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Optimalizace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chemických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videodemonstrací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signalingu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submikroskopických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reprezentací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GB" sz="480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studentu</a:t>
            </a: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̊ </a:t>
            </a:r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GB" sz="480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54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54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Tereza </a:t>
            </a:r>
            <a:r>
              <a:rPr lang="en-GB" sz="3200" b="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Bryxová</a:t>
            </a:r>
            <a:r>
              <a:rPr lang="en-GB" sz="32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Martin </a:t>
            </a:r>
            <a:r>
              <a:rPr lang="en-GB" sz="3200" b="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Rusek</a:t>
            </a:r>
            <a:r>
              <a:rPr lang="en-GB" sz="32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GB" sz="28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8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 University, Faculty of Education</a:t>
            </a:r>
            <a:br>
              <a:rPr lang="en-GB" sz="24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 Chemistry and Chemistry Education</a:t>
            </a:r>
            <a:endParaRPr lang="en-GB" sz="2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59" descr="A black and red pattern with red squares and circles&#10;&#10;Description automatically generated">
            <a:extLst>
              <a:ext uri="{FF2B5EF4-FFF2-40B4-BE49-F238E27FC236}">
                <a16:creationId xmlns:a16="http://schemas.microsoft.com/office/drawing/2014/main" id="{CD98CD22-4455-724D-0DB8-924C6E728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3" y="2542336"/>
            <a:ext cx="990600" cy="4687313"/>
          </a:xfrm>
          <a:prstGeom prst="rect">
            <a:avLst/>
          </a:prstGeom>
        </p:spPr>
      </p:pic>
      <p:pic>
        <p:nvPicPr>
          <p:cNvPr id="3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468B9F76-1F83-65A0-3083-6DBAB985D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9437" y="6938149"/>
            <a:ext cx="7657760" cy="1648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20791294-D2B5-C407-8AB8-8ADD9B887C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2630" y="506052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Výzkumný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vzorek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E8E8537F-684C-18CF-5C15-3D619C634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999"/>
            <a:ext cx="862235" cy="1130855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C7529BB-06DE-A882-39E9-0ACB67FA8221}"/>
              </a:ext>
            </a:extLst>
          </p:cNvPr>
          <p:cNvSpPr txBox="1"/>
          <p:nvPr/>
        </p:nvSpPr>
        <p:spPr>
          <a:xfrm>
            <a:off x="1282630" y="2206792"/>
            <a:ext cx="18075413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Studenti 3. ročníku učitelství chemie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25 studentů (2 skupiny – každá bude sledovat dvě reálné demonstrace a dvě video demonstrace, v opačném pořadí)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Uplatnění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beetween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within-subject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design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12 studentů měřeno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eye-trackingem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		- 6 studentů, kteří prokázali dobré porozumění demonstracím a jejich podstatě</a:t>
            </a: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		- 6 studentů, kteří měli obtíže s porozuměním a interpretací podstaty chemických dějů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Plánované rozšíření vzorku o studenty ze spolupracujících fakult – UK,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PřF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PřF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UHK,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PřF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UPOL,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PedF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Trnavská univerzita v Trnavě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Vzorek cca 100 studentů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10B14998-D99A-4DD2-1178-47DEC6428B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81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03A696A-854A-DBC6-CDF2-1BCCA407A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3FEBF497-3C35-3A8C-3A03-DDEE832809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86382" y="743366"/>
            <a:ext cx="13354169" cy="11233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7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Rozvržení</a:t>
            </a:r>
            <a:r>
              <a:rPr lang="en-GB" sz="7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2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en-GB" sz="7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Obrázek 7" descr="Obsah obrázku text, číslo, řada/pruh, Písmo&#10;&#10;Popis byl vytvořen automaticky">
            <a:extLst>
              <a:ext uri="{FF2B5EF4-FFF2-40B4-BE49-F238E27FC236}">
                <a16:creationId xmlns:a16="http://schemas.microsoft.com/office/drawing/2014/main" id="{ABF0944B-BAB8-2A55-821B-C1574F0712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622" y="4036641"/>
            <a:ext cx="20220722" cy="447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59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E6E499B-57A8-3486-CB8C-6801167547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235"/>
            <a:ext cx="862235" cy="11308556"/>
          </a:xfrm>
          <a:prstGeom prst="rect">
            <a:avLst/>
          </a:prstGeom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D2D2F061-6370-3E8B-1924-BEDF5F4AA279}"/>
              </a:ext>
            </a:extLst>
          </p:cNvPr>
          <p:cNvSpPr txBox="1">
            <a:spLocks/>
          </p:cNvSpPr>
          <p:nvPr/>
        </p:nvSpPr>
        <p:spPr>
          <a:xfrm>
            <a:off x="1497954" y="416200"/>
            <a:ext cx="16180446" cy="11233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>
            <a:lvl1pPr eaLnBrk="1" hangingPunct="1">
              <a:defRPr sz="4950" b="1" i="0">
                <a:solidFill>
                  <a:srgbClr val="706F6F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20"/>
              </a:spcBef>
            </a:pPr>
            <a:r>
              <a:rPr lang="en-GB" sz="72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353EA7-3B65-CFAD-1C2C-AE50425C9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954" y="1539584"/>
            <a:ext cx="16875410" cy="9325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Finkelstein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N. D., Adams, W. K., Keller, C. J., Kohl, P. B.,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Perkins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K. K.,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Podolefsky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N. S., ... &amp;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LeMaster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R. (2005).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When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learning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about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real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world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is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better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done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virtually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A study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substituting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computer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simulations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laboratory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equipment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Physical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Review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Special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Topics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Physics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Education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010103.</a:t>
            </a:r>
            <a:endParaRPr lang="cs-CZ" altLang="cs-CZ" sz="2400" dirty="0"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Osborne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 (2015).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science: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misunderstood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badly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16–24.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https://api.semanticscholar.org/CorpusID:147307959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Rusek, M., Chroustová, K., Bílek, M., Skřehot, P. A., &amp; Hon, Z. (2020).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Experimental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Point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Didactics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-Metrology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(1–2), 93–100.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https://doi.org/doi:10.2478/cdem-2020-0006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Seery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M. K.,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Agustian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H.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.,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Christiansen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F. V.,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Gammelgaard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B., &amp; Malm, R. H. (2024). 10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Guiding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principles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learning in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laboratory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Chemistry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Education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Research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cs-CZ" sz="2400" b="0" i="1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Practice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sz="2400" b="0" i="1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25</a:t>
            </a:r>
            <a:r>
              <a:rPr lang="cs-CZ" sz="24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383-402.</a:t>
            </a:r>
            <a:endParaRPr lang="cs-CZ" sz="24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Sweeder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R., &amp;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Bowe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K. (2013). A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Comprehensive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Demonstration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96–98.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https://doi.org/10.1021/ed300367y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Tsınakos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A., &amp;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Balafoutıs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T. (2009). A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Comparative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Mind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Mapping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Online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Distance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55–67.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https://dergipark.org.tr/en/pub/tojde/issue/16913/176433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Velázquez-Marcano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A.,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Williamson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V. M.,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Ashkenazi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G.,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Tasker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R., &amp;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Williamson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K. C. (2004).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Use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Video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Demonstrations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Particulate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Animation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General 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Science </a:t>
            </a:r>
            <a:r>
              <a:rPr kumimoji="0" lang="cs-CZ" altLang="cs-CZ" sz="24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Technology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(3), 315–323. https://</a:t>
            </a:r>
            <a:r>
              <a:rPr kumimoji="0" lang="cs-CZ" altLang="cs-CZ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doi.org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/10.1023/B:JOST.0000045458.76285.fe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353011" y="4704498"/>
            <a:ext cx="18537381" cy="2174313"/>
          </a:xfrm>
          <a:prstGeom prst="rect">
            <a:avLst/>
          </a:prstGeom>
        </p:spPr>
        <p:txBody>
          <a:bodyPr vert="horz" wrap="square" lIns="0" tIns="263525" rIns="0" bIns="0" rtlCol="0" anchor="t">
            <a:spAutoFit/>
          </a:bodyPr>
          <a:lstStyle/>
          <a:p>
            <a:pPr algn="l"/>
            <a:r>
              <a:rPr lang="en-GB" sz="36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Tereza </a:t>
            </a:r>
            <a:r>
              <a:rPr lang="en-GB" sz="3600" b="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Bryxová</a:t>
            </a:r>
            <a:r>
              <a:rPr lang="en-GB" sz="36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Martin </a:t>
            </a:r>
            <a:r>
              <a:rPr lang="en-GB" sz="3600" b="0" spc="5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Rusek</a:t>
            </a:r>
            <a:r>
              <a:rPr lang="en-GB" sz="36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GB" sz="32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200" b="0" spc="55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Charles University, Faculty of Education</a:t>
            </a:r>
            <a:br>
              <a:rPr lang="en-GB" sz="28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0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 Chemistry and Chemistry Education</a:t>
            </a:r>
            <a:endParaRPr lang="en-GB" sz="3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59" descr="A black and red pattern with red squares and circles&#10;&#10;Description automatically generated">
            <a:extLst>
              <a:ext uri="{FF2B5EF4-FFF2-40B4-BE49-F238E27FC236}">
                <a16:creationId xmlns:a16="http://schemas.microsoft.com/office/drawing/2014/main" id="{CD98CD22-4455-724D-0DB8-924C6E7283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1498"/>
            <a:ext cx="990600" cy="4687313"/>
          </a:xfrm>
          <a:prstGeom prst="rect">
            <a:avLst/>
          </a:prstGeom>
        </p:spPr>
      </p:pic>
      <p:sp>
        <p:nvSpPr>
          <p:cNvPr id="5" name="BlokTextu 4">
            <a:extLst>
              <a:ext uri="{FF2B5EF4-FFF2-40B4-BE49-F238E27FC236}">
                <a16:creationId xmlns:a16="http://schemas.microsoft.com/office/drawing/2014/main" id="{3283932D-D92A-2057-7A0D-ACB1FE1C9874}"/>
              </a:ext>
            </a:extLst>
          </p:cNvPr>
          <p:cNvSpPr txBox="1"/>
          <p:nvPr/>
        </p:nvSpPr>
        <p:spPr>
          <a:xfrm>
            <a:off x="1439678" y="2191498"/>
            <a:ext cx="17224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</a:t>
            </a:r>
            <a:r>
              <a:rPr lang="en-GB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GB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pozornost</a:t>
            </a:r>
            <a:r>
              <a:rPr lang="en-GB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C5554A59-AFA1-C352-773D-970DA9C9D992}"/>
              </a:ext>
            </a:extLst>
          </p:cNvPr>
          <p:cNvSpPr txBox="1">
            <a:spLocks/>
          </p:cNvSpPr>
          <p:nvPr/>
        </p:nvSpPr>
        <p:spPr>
          <a:xfrm>
            <a:off x="1353011" y="8522841"/>
            <a:ext cx="12129919" cy="2129557"/>
          </a:xfrm>
          <a:prstGeom prst="rect">
            <a:avLst/>
          </a:prstGeom>
        </p:spPr>
        <p:txBody>
          <a:bodyPr vert="horz" wrap="square" lIns="0" tIns="263525" rIns="0" bIns="0" rtlCol="0" anchor="t">
            <a:spAutoFit/>
          </a:bodyPr>
          <a:lstStyle>
            <a:lvl1pPr eaLnBrk="1" hangingPunct="1">
              <a:defRPr sz="4950" b="1" i="0">
                <a:solidFill>
                  <a:srgbClr val="706F6F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GB" sz="28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tereza.bryxova@pedf.cuni.cz</a:t>
            </a:r>
            <a:endParaRPr lang="en-GB" sz="28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</a:pPr>
            <a:r>
              <a:rPr lang="en-GB" sz="28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martin.rusek@pedf.cuni.cz</a:t>
            </a:r>
            <a:endParaRPr lang="en-GB" sz="28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</a:pPr>
            <a:endParaRPr lang="en-GB" sz="28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4000"/>
              </a:lnSpc>
            </a:pPr>
            <a:r>
              <a:rPr lang="en-GB" sz="28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GB" sz="2800" b="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www.researchgate.net</a:t>
            </a:r>
            <a:r>
              <a:rPr lang="en-GB" sz="2800" b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/profile/Martin-</a:t>
            </a:r>
            <a:r>
              <a:rPr lang="en-GB" sz="2800" b="0" dirty="0" err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Rusek</a:t>
            </a:r>
            <a:endParaRPr lang="en-GB" sz="2800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Grafický objekt 17" descr="E-mail obrys">
            <a:extLst>
              <a:ext uri="{FF2B5EF4-FFF2-40B4-BE49-F238E27FC236}">
                <a16:creationId xmlns:a16="http://schemas.microsoft.com/office/drawing/2014/main" id="{C97AE49A-9A10-1F25-5BC7-E5DEF1A3B9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8450" y="8857829"/>
            <a:ext cx="692150" cy="692150"/>
          </a:xfrm>
          <a:prstGeom prst="rect">
            <a:avLst/>
          </a:prstGeom>
        </p:spPr>
      </p:pic>
      <p:pic>
        <p:nvPicPr>
          <p:cNvPr id="3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E496FAD4-4889-0135-4367-A34A7B559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7114" y="7102549"/>
            <a:ext cx="7976986" cy="17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15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0272" y="445822"/>
            <a:ext cx="12128589" cy="11233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72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Teoretická</a:t>
            </a:r>
            <a:r>
              <a:rPr lang="en-GB" sz="72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2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východiska</a:t>
            </a:r>
            <a:r>
              <a:rPr lang="en-GB" sz="72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CA7B9293-1B3B-0A67-6262-2A1065720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4"/>
            <a:ext cx="862235" cy="1130855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DF710E0-603D-AFC6-7010-502851A5AB4D}"/>
              </a:ext>
            </a:extLst>
          </p:cNvPr>
          <p:cNvSpPr txBox="1"/>
          <p:nvPr/>
        </p:nvSpPr>
        <p:spPr>
          <a:xfrm>
            <a:off x="1180272" y="2068168"/>
            <a:ext cx="18232822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Experimenty ve výuce jako klíčová složka pro rozvoj kritického myšlení, gramotnosti studentů a k rozvoji vědeckých dovedností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Osborne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2015; Rusek et. al.,2020)</a:t>
            </a:r>
            <a:endParaRPr lang="cs-CZ" sz="1100" b="1" dirty="0">
              <a:latin typeface="Time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400" b="1" dirty="0">
              <a:latin typeface="Times"/>
            </a:endParaRPr>
          </a:p>
          <a:p>
            <a:endParaRPr lang="cs-CZ" sz="1400" b="1" dirty="0">
              <a:latin typeface="Time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400" b="1" dirty="0">
              <a:latin typeface="Time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Experimentální činnost (</a:t>
            </a:r>
            <a:r>
              <a:rPr lang="cs-CZ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pokusy a demonstrace) </a:t>
            </a: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 přírodních vědách nejsou vždy efektivně využívány, a to i přesto, že jsou považovány za klíčovou součást vědeckého vzdělávacího procesu 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Osborne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 České republice nedostatečné zastoupení experimentů (materiální zajištění, bezpečnostní předpisy)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Osborne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2015; Rusek et. al.; 2020)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4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Možná alternativa reálných demonstrací pomocí video demonstrací </a:t>
            </a: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cs-CZ" sz="20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Velázquez-Marcano</a:t>
            </a:r>
            <a:r>
              <a:rPr lang="cs-CZ" sz="20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et al., 2004</a:t>
            </a:r>
            <a:r>
              <a:rPr lang="cs-CZ" sz="20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41B4A1CD-FCC0-51B0-6DC6-660D893C6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56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16C5D9-DBBA-28A3-96DC-1FF788B30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4EC86D1-D3E0-2B64-A2C7-F3E6C9DE5BF3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361A716-904F-BCE4-E8D1-C6600014E6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35205" y="824228"/>
            <a:ext cx="18988532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Videodemonstrace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vs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reálné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demonstrace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47981718-0A7E-D069-9789-27280EE30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097"/>
            <a:ext cx="862235" cy="1130855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1F182263-2EE9-8E69-5B8F-9C090C2FB415}"/>
              </a:ext>
            </a:extLst>
          </p:cNvPr>
          <p:cNvSpPr txBox="1"/>
          <p:nvPr/>
        </p:nvSpPr>
        <p:spPr>
          <a:xfrm>
            <a:off x="1345554" y="1746291"/>
            <a:ext cx="18063034" cy="824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Vizualizace procesů ve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videodemonstracích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vedly k vyššímu učebnímu zisku než experimenty prováděné v realitě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Krüger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J.T.,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Höffler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T.N.,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Wahl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M. et al., 2022)</a:t>
            </a:r>
            <a:endParaRPr lang="cs-CZ" sz="2000" dirty="0">
              <a:solidFill>
                <a:srgbClr val="000000"/>
              </a:solidFill>
              <a:latin typeface="-webkit-standard"/>
              <a:cs typeface="Arial" panose="020B0604020202020204" pitchFamily="34" charset="0"/>
            </a:endParaRPr>
          </a:p>
          <a:p>
            <a:endParaRPr lang="cs-CZ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Významnou roli hraje technologie, která může rozšířit možnosti laboratorní výuky (v případě nedostupnosti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. nástrojů)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Seery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 K., 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Agustian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H. 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Christiansen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F. V., 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Gammelgaard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B., &amp; Malm, R. H., 2024)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solidFill>
                <a:srgbClr val="000000"/>
              </a:solidFill>
              <a:latin typeface="-webkit-standard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rgbClr val="1F1F1F"/>
                </a:solidFill>
                <a:latin typeface="Arial" panose="020B0604020202020204" pitchFamily="34" charset="0"/>
              </a:rPr>
              <a:t>Při sledování video demonstrací je rizikem n</a:t>
            </a:r>
            <a:r>
              <a:rPr lang="cs-CZ" sz="3200" b="0" i="0" u="none" strike="noStrike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edostatek fyzického zapojení studentů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Hásek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&amp; Rychtera, 2014; Škoda &amp;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Doulík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2009)</a:t>
            </a:r>
          </a:p>
          <a:p>
            <a:pPr algn="l"/>
            <a:endParaRPr lang="cs-CZ" sz="3200" b="0" i="0" u="none" strike="noStrike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  <a:p>
            <a:pPr marL="1033463" lvl="1" indent="-508000" algn="l"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Nižší kognitivní zapojení ve srovnání se skutečnými experimenty 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(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Hásek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&amp; Rychtera, 2014; Škoda &amp; </a:t>
            </a:r>
            <a:r>
              <a:rPr lang="cs-CZ" sz="2000" b="0" i="0" u="none" strike="noStrike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Doulík</a:t>
            </a:r>
            <a:r>
              <a:rPr lang="cs-CZ" sz="20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, 2009)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marL="1123950" indent="-508000" algn="l">
              <a:buFont typeface="Arial" panose="020B0604020202020204" pitchFamily="34" charset="0"/>
              <a:buChar char="•"/>
            </a:pPr>
            <a:r>
              <a:rPr lang="cs-CZ" sz="32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Naopak žáci/studenti, prokazují lepší konceptuální porozumění při používání simulací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s-CZ" sz="320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pPr algn="l"/>
            <a:r>
              <a:rPr lang="cs-CZ" sz="3200" dirty="0">
                <a:solidFill>
                  <a:srgbClr val="000000"/>
                </a:solidFill>
                <a:latin typeface="Aptos" panose="020B0004020202020204" pitchFamily="34" charset="0"/>
              </a:rPr>
              <a:t>=&gt; </a:t>
            </a:r>
            <a:r>
              <a:rPr lang="cs-CZ" sz="3200" b="1" dirty="0">
                <a:solidFill>
                  <a:srgbClr val="000000"/>
                </a:solidFill>
                <a:latin typeface="Aptos" panose="020B0004020202020204" pitchFamily="34" charset="0"/>
              </a:rPr>
              <a:t>Návrh a využití </a:t>
            </a:r>
            <a:r>
              <a:rPr lang="cs-CZ" sz="3200" b="1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vizualizací vedoucích k pochopení chemických procesů (na submikroskopické úrovni) 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b="0" i="0" u="none" strike="noStrike" dirty="0" err="1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Finkelstein</a:t>
            </a:r>
            <a:r>
              <a:rPr lang="cs-CZ" sz="20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N. D., Adams, W. K., Keller, C. J. et al.,2005)</a:t>
            </a:r>
            <a:endParaRPr lang="cs-CZ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CA633D2C-AAA4-495B-35DD-8CF7C99CB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4636" y="0"/>
            <a:ext cx="3999463" cy="86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13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873052-C42E-B731-19F2-EBACF00C6E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ECB3752-A771-2E90-CC09-C516572FE721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7784A54-BFDE-8B10-0B29-3FA367E760F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02267" y="460061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Výzkumné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12571338-A52A-4A43-CFD2-47D43F128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097"/>
            <a:ext cx="862235" cy="1130855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D819B87-AF99-05C8-B6C2-057589C9BECE}"/>
              </a:ext>
            </a:extLst>
          </p:cNvPr>
          <p:cNvSpPr txBox="1"/>
          <p:nvPr/>
        </p:nvSpPr>
        <p:spPr>
          <a:xfrm>
            <a:off x="1350110" y="3828449"/>
            <a:ext cx="17767347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Jaký je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rozdíl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podstate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̌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chemických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děju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̊ studenty,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kteří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sledují 	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videodemonstraci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těmi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kteř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sledují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reálnou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demonstraci?</a:t>
            </a:r>
          </a:p>
          <a:p>
            <a:br>
              <a:rPr lang="cs-CZ" sz="1800" dirty="0">
                <a:effectLst/>
                <a:latin typeface="TimesNewRomanPSMT"/>
              </a:rPr>
            </a:br>
            <a:endParaRPr lang="cs-CZ" sz="1800" dirty="0">
              <a:effectLst/>
              <a:latin typeface="TimesNewRomanPSMT"/>
            </a:endParaRPr>
          </a:p>
          <a:p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Jaký vliv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přidaný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videodemonstrac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chemickým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dějům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	studenty?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Jaký vliv maj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sub-mikroskopick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reprezentace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přidan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videodemonstrací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 pozornost    	studentů a na jejich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podstate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̌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chemických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děju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̊? </a:t>
            </a:r>
          </a:p>
          <a:p>
            <a:b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Tx/>
              <a:buAutoNum type="arabicPeriod"/>
            </a:pPr>
            <a:endParaRPr lang="cs-CZ" sz="32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b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FE89A0B-CE07-376F-1C03-C0E101786A42}"/>
              </a:ext>
            </a:extLst>
          </p:cNvPr>
          <p:cNvSpPr txBox="1"/>
          <p:nvPr/>
        </p:nvSpPr>
        <p:spPr>
          <a:xfrm>
            <a:off x="1202267" y="2252133"/>
            <a:ext cx="180630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Výzkum je veden třemi hlavními výzkumnými otázkami, které jsou dále dělené do dílčích výzkumných otázek:</a:t>
            </a:r>
          </a:p>
        </p:txBody>
      </p:sp>
      <p:pic>
        <p:nvPicPr>
          <p:cNvPr id="5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61EAB525-DEFB-335F-5C2F-4406E84F1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465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676422-1DFF-66F8-BC04-C03F79AE8F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83784F2-B138-17ED-533D-1D5186F7E19E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8EEA134-7537-224D-94FC-79C0F2708C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7954" y="525507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otázka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099A0527-7E70-4235-E495-ED68AA478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7097"/>
            <a:ext cx="862235" cy="11308556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B6E2785-6715-4927-924D-2DCE8A136E89}"/>
              </a:ext>
            </a:extLst>
          </p:cNvPr>
          <p:cNvSpPr txBox="1"/>
          <p:nvPr/>
        </p:nvSpPr>
        <p:spPr>
          <a:xfrm>
            <a:off x="1032934" y="2119722"/>
            <a:ext cx="190711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Jaký je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rozdíl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podstate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̌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chemických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děju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̊ studenty,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kteří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sledují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videodemonstraci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těmi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kteř</a:t>
            </a:r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sledují </a:t>
            </a:r>
            <a:r>
              <a:rPr lang="cs-CZ" sz="32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reálnou</a:t>
            </a:r>
            <a:r>
              <a:rPr lang="cs-CZ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demonstraci?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BE976BE-66E5-42DE-3AEB-FFE111A80243}"/>
              </a:ext>
            </a:extLst>
          </p:cNvPr>
          <p:cNvSpPr txBox="1"/>
          <p:nvPr/>
        </p:nvSpPr>
        <p:spPr>
          <a:xfrm>
            <a:off x="1307905" y="4125733"/>
            <a:ext cx="18010611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1.1. Jaké jsou rozdíly v porozumění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podstate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̌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chemických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děju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̊ studenty v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závislosti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na 	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sledováni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videodemonstrace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reálné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demonstrace?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F72900A-B9DF-23E3-EDED-8BAC0930EDD4}"/>
              </a:ext>
            </a:extLst>
          </p:cNvPr>
          <p:cNvSpPr txBox="1"/>
          <p:nvPr/>
        </p:nvSpPr>
        <p:spPr>
          <a:xfrm>
            <a:off x="1307905" y="5650198"/>
            <a:ext cx="1711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Pracovní listy obsahující otevřené otázky k popisu demonstrace a otázky zaměřené na jejich postoje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Ohniskové rozhovory (audiozáznam), které poslouží k hloubkovému popisu a interpretaci chemických dějů studenty </a:t>
            </a:r>
          </a:p>
        </p:txBody>
      </p:sp>
      <p:pic>
        <p:nvPicPr>
          <p:cNvPr id="6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59378719-522F-E629-A9D1-9774CA406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988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35642C2F-959C-37C6-0EA8-637736D2F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21"/>
          <a:stretch/>
        </p:blipFill>
        <p:spPr>
          <a:xfrm>
            <a:off x="-1" y="191996"/>
            <a:ext cx="9781953" cy="7114307"/>
          </a:xfrm>
          <a:prstGeom prst="rect">
            <a:avLst/>
          </a:prstGeom>
        </p:spPr>
      </p:pic>
      <p:pic>
        <p:nvPicPr>
          <p:cNvPr id="13" name="Obrázek 12" descr="Obsah obrázku text, snímek obrazovky, Písmo, algebra&#10;&#10;Popis byl vytvořen automaticky">
            <a:extLst>
              <a:ext uri="{FF2B5EF4-FFF2-40B4-BE49-F238E27FC236}">
                <a16:creationId xmlns:a16="http://schemas.microsoft.com/office/drawing/2014/main" id="{320B0575-10CE-C3E5-1D41-B3E157E19E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56"/>
          <a:stretch/>
        </p:blipFill>
        <p:spPr>
          <a:xfrm>
            <a:off x="8714253" y="191996"/>
            <a:ext cx="11206557" cy="7114307"/>
          </a:xfrm>
          <a:prstGeom prst="rect">
            <a:avLst/>
          </a:prstGeom>
        </p:spPr>
      </p:pic>
      <p:pic>
        <p:nvPicPr>
          <p:cNvPr id="15" name="Obrázek 14" descr="Obsah obrázku text, algebra, nářadí&#10;&#10;Popis byl vytvořen automaticky">
            <a:extLst>
              <a:ext uri="{FF2B5EF4-FFF2-40B4-BE49-F238E27FC236}">
                <a16:creationId xmlns:a16="http://schemas.microsoft.com/office/drawing/2014/main" id="{E1793D79-9C57-FB55-1F83-9AC683D4B9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28"/>
          <a:stretch/>
        </p:blipFill>
        <p:spPr>
          <a:xfrm>
            <a:off x="2351637" y="7667809"/>
            <a:ext cx="15808772" cy="261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83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8B379-A5CA-8938-3A00-61405E8BF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30F2639-F969-CC2E-E0F7-2F1BB44CF78E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8E6C4B4-EB73-972A-CFD5-41EDC9579B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7954" y="525507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otázka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8658CA63-24FD-5903-773C-5C00D9BC3D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999"/>
            <a:ext cx="862235" cy="1130855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59634144-242E-CA64-49B0-C175D89C460E}"/>
              </a:ext>
            </a:extLst>
          </p:cNvPr>
          <p:cNvSpPr txBox="1"/>
          <p:nvPr/>
        </p:nvSpPr>
        <p:spPr>
          <a:xfrm>
            <a:off x="1486546" y="2987879"/>
            <a:ext cx="1711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1.2. Jaké jsou rozdíly v pozornosti studentů při sledování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videodemonstrací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vs.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reálných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	demonstrací?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 (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brýle)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F6928BC-ED77-CA81-37F8-FE2F719E02F2}"/>
              </a:ext>
            </a:extLst>
          </p:cNvPr>
          <p:cNvSpPr txBox="1"/>
          <p:nvPr/>
        </p:nvSpPr>
        <p:spPr>
          <a:xfrm>
            <a:off x="1486546" y="6435136"/>
            <a:ext cx="1711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1.3. Které části demonstrací nezbytné pro porozumění sledovanému chemickému ději 	studentů unikají nebo jsou méně vnímány?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 (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brýle), retrospektivní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BD519AAE-485E-4C82-E2BE-795F85554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0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9B283-89A0-45B2-20D9-5446B392F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11CE9D5-CD8B-A9BA-1694-B2577FD14F0E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C59ABA15-B4A5-A0B7-E7F2-FAD9E887A4A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7954" y="525507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otázka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0F6E6033-F079-75A0-6C50-152A67E3E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999"/>
            <a:ext cx="862235" cy="1130855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D4A6A8A8-FE8B-91C6-5621-96F204E7BDA8}"/>
              </a:ext>
            </a:extLst>
          </p:cNvPr>
          <p:cNvSpPr txBox="1"/>
          <p:nvPr/>
        </p:nvSpPr>
        <p:spPr>
          <a:xfrm>
            <a:off x="1486546" y="3972844"/>
            <a:ext cx="1711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2.1. Jaké vliv má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 podobě symbolů (např. šipek) na porozumění chemickým dějům?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zařízení, retrospektivní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rozhovory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6836129-03AC-4CF4-A5A0-4428EEAE10C1}"/>
              </a:ext>
            </a:extLst>
          </p:cNvPr>
          <p:cNvSpPr txBox="1"/>
          <p:nvPr/>
        </p:nvSpPr>
        <p:spPr>
          <a:xfrm>
            <a:off x="1486546" y="6983284"/>
            <a:ext cx="1711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2.2. Jaký vliv má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signaling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v podobě symbolů (např. vzorců, rovnic) na porozumění chemickým dějům?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zařízení, retrospektivní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rozhovory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A11382D-90DA-98D5-980B-D9667CBA097D}"/>
              </a:ext>
            </a:extLst>
          </p:cNvPr>
          <p:cNvSpPr txBox="1"/>
          <p:nvPr/>
        </p:nvSpPr>
        <p:spPr>
          <a:xfrm>
            <a:off x="1497954" y="2279912"/>
            <a:ext cx="1678199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2. Jaký vliv </a:t>
            </a:r>
            <a:r>
              <a:rPr lang="cs-CZ" sz="3200" b="1" dirty="0" err="1"/>
              <a:t>ma</a:t>
            </a:r>
            <a:r>
              <a:rPr lang="cs-CZ" sz="3200" b="1" dirty="0"/>
              <a:t>́ </a:t>
            </a:r>
            <a:r>
              <a:rPr lang="cs-CZ" sz="3200" b="1" dirty="0" err="1"/>
              <a:t>signaling</a:t>
            </a:r>
            <a:r>
              <a:rPr lang="cs-CZ" sz="3200" b="1" dirty="0"/>
              <a:t> </a:t>
            </a:r>
            <a:r>
              <a:rPr lang="cs-CZ" sz="3200" b="1" dirty="0" err="1"/>
              <a:t>přidaný</a:t>
            </a:r>
            <a:r>
              <a:rPr lang="cs-CZ" sz="3200" b="1" dirty="0"/>
              <a:t> do </a:t>
            </a:r>
            <a:r>
              <a:rPr lang="cs-CZ" sz="3200" b="1" dirty="0" err="1"/>
              <a:t>videodemonstrací</a:t>
            </a:r>
            <a:r>
              <a:rPr lang="cs-CZ" sz="3200" b="1" dirty="0"/>
              <a:t> na </a:t>
            </a:r>
            <a:r>
              <a:rPr lang="cs-CZ" sz="3200" b="1" dirty="0" err="1"/>
              <a:t>porozuměni</a:t>
            </a:r>
            <a:r>
              <a:rPr lang="cs-CZ" sz="3200" b="1" dirty="0"/>
              <a:t>́ </a:t>
            </a:r>
            <a:r>
              <a:rPr lang="cs-CZ" sz="3200" b="1" dirty="0" err="1"/>
              <a:t>chemickým</a:t>
            </a:r>
            <a:r>
              <a:rPr lang="cs-CZ" sz="3200" b="1" dirty="0"/>
              <a:t> </a:t>
            </a:r>
            <a:r>
              <a:rPr lang="cs-CZ" sz="3200" b="1" dirty="0" err="1"/>
              <a:t>dějům</a:t>
            </a:r>
            <a:r>
              <a:rPr lang="cs-CZ" sz="3200" b="1" dirty="0"/>
              <a:t> studenty?</a:t>
            </a:r>
            <a:br>
              <a:rPr lang="cs-CZ" sz="3200" b="1" dirty="0"/>
            </a:br>
            <a:endParaRPr lang="cs-CZ" sz="3200" b="1" dirty="0"/>
          </a:p>
          <a:p>
            <a:endParaRPr lang="cs-CZ" dirty="0"/>
          </a:p>
        </p:txBody>
      </p:sp>
      <p:pic>
        <p:nvPicPr>
          <p:cNvPr id="5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693D67FE-DE32-93AB-1FC6-C281727F5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279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EA146-9BD7-B2F7-FB93-41EFF461F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2818D1B-FBDA-1FD2-7803-35FECC37BD97}"/>
              </a:ext>
            </a:extLst>
          </p:cNvPr>
          <p:cNvSpPr txBox="1"/>
          <p:nvPr/>
        </p:nvSpPr>
        <p:spPr>
          <a:xfrm>
            <a:off x="1497954" y="2556351"/>
            <a:ext cx="18063034" cy="1508746"/>
          </a:xfrm>
          <a:prstGeom prst="rect">
            <a:avLst/>
          </a:prstGeom>
        </p:spPr>
        <p:txBody>
          <a:bodyPr vert="horz" wrap="square" lIns="0" tIns="15240" rIns="0" bIns="0" rtlCol="0" anchor="t">
            <a:spAutoFit/>
          </a:bodyPr>
          <a:lstStyle/>
          <a:p>
            <a:pPr marL="584200" indent="-571500" algn="l">
              <a:lnSpc>
                <a:spcPct val="114000"/>
              </a:lnSpc>
              <a:buFont typeface="Wingdings" pitchFamily="2" charset="2"/>
              <a:buChar char="§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3600" spc="125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469900" indent="-457200" algn="l">
              <a:buFont typeface="Arial" panose="020B0604020202020204" pitchFamily="34" charset="0"/>
              <a:buChar char="•"/>
              <a:tabLst>
                <a:tab pos="389255" algn="l"/>
              </a:tabLst>
            </a:pPr>
            <a:endParaRPr lang="en-GB" sz="2000" dirty="0"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2C2FA7FA-C98E-BF84-1907-237D152749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97954" y="525507"/>
            <a:ext cx="18821470" cy="103105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Výzkumná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600" spc="80" dirty="0" err="1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otázka</a:t>
            </a:r>
            <a:r>
              <a:rPr lang="en-GB" sz="6600" spc="80" dirty="0">
                <a:solidFill>
                  <a:srgbClr val="0036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</a:t>
            </a:r>
            <a:endParaRPr lang="en-GB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978E0D62-BB93-E2BF-51DB-3AABA7C4F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1999"/>
            <a:ext cx="862235" cy="1130855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9C9A7131-A632-8AB9-4D66-9B5EAD482599}"/>
              </a:ext>
            </a:extLst>
          </p:cNvPr>
          <p:cNvSpPr txBox="1"/>
          <p:nvPr/>
        </p:nvSpPr>
        <p:spPr>
          <a:xfrm>
            <a:off x="1486546" y="3487253"/>
            <a:ext cx="1711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3.1. 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Jaké je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vizuálni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chován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studentů (fixace,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sakády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při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sledováni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videodemonstrace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přidanými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sub-mikroskopickými</a:t>
            </a:r>
            <a:r>
              <a:rPr lang="cs-CZ" sz="3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vizualizacemi?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zařízení, retrospektivní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rozhovory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03F282-6C3B-FC22-AD73-A4C4A9434691}"/>
              </a:ext>
            </a:extLst>
          </p:cNvPr>
          <p:cNvSpPr txBox="1"/>
          <p:nvPr/>
        </p:nvSpPr>
        <p:spPr>
          <a:xfrm>
            <a:off x="1486546" y="6536190"/>
            <a:ext cx="1711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3.2. Jaký vliv mají sub-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mikroskopicke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́ reprezentace na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porozuměni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chemickým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konceptům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Stacionární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eye-trackingové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zařízení, retrospektivní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rozhovory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0C8CA34-E5BB-17CB-2F87-6D46B81E87D9}"/>
              </a:ext>
            </a:extLst>
          </p:cNvPr>
          <p:cNvSpPr txBox="1"/>
          <p:nvPr/>
        </p:nvSpPr>
        <p:spPr>
          <a:xfrm>
            <a:off x="1497954" y="2046393"/>
            <a:ext cx="1678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3. Jaký vliv mají sub-mikroskopické reprezentace </a:t>
            </a:r>
            <a:r>
              <a:rPr lang="cs-CZ" sz="3200" b="1" dirty="0" err="1"/>
              <a:t>přidané</a:t>
            </a:r>
            <a:r>
              <a:rPr lang="cs-CZ" sz="3200" b="1" dirty="0"/>
              <a:t> do </a:t>
            </a:r>
            <a:r>
              <a:rPr lang="cs-CZ" sz="3200" b="1" dirty="0" err="1"/>
              <a:t>videodemonstrací</a:t>
            </a:r>
            <a:r>
              <a:rPr lang="cs-CZ" sz="3200" b="1" dirty="0"/>
              <a:t> na pozornost studentů a na jejich </a:t>
            </a:r>
            <a:r>
              <a:rPr lang="cs-CZ" sz="3200" b="1" dirty="0" err="1"/>
              <a:t>porozuměni</a:t>
            </a:r>
            <a:r>
              <a:rPr lang="cs-CZ" sz="3200" b="1" dirty="0"/>
              <a:t>́ </a:t>
            </a:r>
            <a:r>
              <a:rPr lang="cs-CZ" sz="3200" b="1" dirty="0" err="1"/>
              <a:t>podstate</a:t>
            </a:r>
            <a:r>
              <a:rPr lang="cs-CZ" sz="3200" b="1" dirty="0"/>
              <a:t>̌ </a:t>
            </a:r>
            <a:r>
              <a:rPr lang="cs-CZ" sz="3200" b="1" dirty="0" err="1"/>
              <a:t>chemických</a:t>
            </a:r>
            <a:r>
              <a:rPr lang="cs-CZ" sz="3200" b="1" dirty="0"/>
              <a:t> </a:t>
            </a:r>
            <a:r>
              <a:rPr lang="cs-CZ" sz="3200" b="1" dirty="0" err="1"/>
              <a:t>děju</a:t>
            </a:r>
            <a:r>
              <a:rPr lang="cs-CZ" sz="3200" b="1" dirty="0"/>
              <a:t>̊?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35075E1-2A4C-90CF-8ABB-A7788B327802}"/>
              </a:ext>
            </a:extLst>
          </p:cNvPr>
          <p:cNvSpPr txBox="1"/>
          <p:nvPr/>
        </p:nvSpPr>
        <p:spPr>
          <a:xfrm>
            <a:off x="1486546" y="9055999"/>
            <a:ext cx="1711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3.3. Jak studenti vnímají sub-mikroskopické reprezentace ve </a:t>
            </a: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videodemonstracích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Využité nástroje: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Think-aloud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rozhovory</a:t>
            </a:r>
          </a:p>
        </p:txBody>
      </p:sp>
      <p:pic>
        <p:nvPicPr>
          <p:cNvPr id="7" name="Picture 4" descr="KCHDCH | Srdečně zveme na přírodovědecký tábor z projektu GEM (Empower  Girls to Embrance their Digital and Entrepreneurial Potencial) se bude  konat na K... | Facebook">
            <a:extLst>
              <a:ext uri="{FF2B5EF4-FFF2-40B4-BE49-F238E27FC236}">
                <a16:creationId xmlns:a16="http://schemas.microsoft.com/office/drawing/2014/main" id="{73BDB360-5EF3-1FD0-EA07-61D217A0C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64640" y="0"/>
            <a:ext cx="5839460" cy="12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093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_PLNENI_UK-LAYOUT_PREZENTACE_PPT-edit" id="{47ACAB06-C080-6945-8051-A0C63F662F06}" vid="{422653F3-40B8-5B46-9F45-D28D5383561C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00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5d7c8-6542-42dc-bcd8-2b8c04b1360d" xsi:nil="true"/>
    <lcf76f155ced4ddcb4097134ff3c332f xmlns="0365e04a-9381-41c4-a28c-4edddfc5735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D26F53C3819A4CA205271252B65ECA" ma:contentTypeVersion="12" ma:contentTypeDescription="Vytvoří nový dokument" ma:contentTypeScope="" ma:versionID="d569c5a76410ee8e66408bb9f6416d08">
  <xsd:schema xmlns:xsd="http://www.w3.org/2001/XMLSchema" xmlns:xs="http://www.w3.org/2001/XMLSchema" xmlns:p="http://schemas.microsoft.com/office/2006/metadata/properties" xmlns:ns2="0365e04a-9381-41c4-a28c-4edddfc5735b" xmlns:ns3="7c65d7c8-6542-42dc-bcd8-2b8c04b1360d" targetNamespace="http://schemas.microsoft.com/office/2006/metadata/properties" ma:root="true" ma:fieldsID="404100be4016a20fd9d927191c0617d6" ns2:_="" ns3:_="">
    <xsd:import namespace="0365e04a-9381-41c4-a28c-4edddfc5735b"/>
    <xsd:import namespace="7c65d7c8-6542-42dc-bcd8-2b8c04b13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5e04a-9381-41c4-a28c-4edddfc57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881b6869-ef7c-45f0-9e23-2b77092554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d7c8-6542-42dc-bcd8-2b8c04b136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d1bf60-803d-4beb-810d-39c4e8d895ff}" ma:internalName="TaxCatchAll" ma:showField="CatchAllData" ma:web="7c65d7c8-6542-42dc-bcd8-2b8c04b13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6B5EC7-6975-408D-A67E-B35F6C5C73C5}">
  <ds:schemaRefs>
    <ds:schemaRef ds:uri="http://www.w3.org/XML/1998/namespace"/>
    <ds:schemaRef ds:uri="442f8ddc-7b2f-4a34-8f50-16d940aa9795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4c3383c8-8fb3-457f-bbfb-051f701e5d20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62D79AC-3947-4003-B41B-171C1A3ED5D6}"/>
</file>

<file path=customXml/itemProps3.xml><?xml version="1.0" encoding="utf-8"?>
<ds:datastoreItem xmlns:ds="http://schemas.openxmlformats.org/officeDocument/2006/customXml" ds:itemID="{64FC00B0-A9AA-40BD-9246-FD34A0E45A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3814</TotalTime>
  <Words>1345</Words>
  <Application>Microsoft Macintosh PowerPoint</Application>
  <PresentationFormat>Vlastní</PresentationFormat>
  <Paragraphs>135</Paragraphs>
  <Slides>13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-webkit-standard</vt:lpstr>
      <vt:lpstr>Aptos</vt:lpstr>
      <vt:lpstr>Arial</vt:lpstr>
      <vt:lpstr>Calibri</vt:lpstr>
      <vt:lpstr>Times</vt:lpstr>
      <vt:lpstr>Times New Roman</vt:lpstr>
      <vt:lpstr>TimesNewRomanPSMT</vt:lpstr>
      <vt:lpstr>Wingdings</vt:lpstr>
      <vt:lpstr>Motiv Office</vt:lpstr>
      <vt:lpstr>  Optimalizace chemických videodemonstrací:  Role signalingu a submikroskopických reprezentací pro porozumění studentů       Tereza Bryxová &amp; Martin Rusek   Charles University, Faculty of Education Department of Chemistry and Chemistry Education</vt:lpstr>
      <vt:lpstr>Teoretická východiska </vt:lpstr>
      <vt:lpstr>Videodemonstrace vs reálné demonstrace</vt:lpstr>
      <vt:lpstr>Výzkumné otázky</vt:lpstr>
      <vt:lpstr>Výzkumná otázka 1.</vt:lpstr>
      <vt:lpstr>Prezentace aplikace PowerPoint</vt:lpstr>
      <vt:lpstr>Výzkumná otázka 1</vt:lpstr>
      <vt:lpstr>Výzkumná otázka 2.</vt:lpstr>
      <vt:lpstr>Výzkumná otázka 3.</vt:lpstr>
      <vt:lpstr>Výzkumný vzorek</vt:lpstr>
      <vt:lpstr>Rozvržení projektu </vt:lpstr>
      <vt:lpstr>Prezentace aplikace PowerPoint</vt:lpstr>
      <vt:lpstr>Tereza Bryxová &amp; Martin Rusek    Charles University, Faculty of Education Department of Chemistry and Chemistry Education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fakulty</dc:title>
  <dc:creator>Zuzana Piliková</dc:creator>
  <cp:lastModifiedBy>Mgr. Tereza Bryxová</cp:lastModifiedBy>
  <cp:revision>55</cp:revision>
  <dcterms:created xsi:type="dcterms:W3CDTF">2023-09-01T13:59:22Z</dcterms:created>
  <dcterms:modified xsi:type="dcterms:W3CDTF">2024-11-23T06:11:31Z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2023-09-01T00:00:00Z</vt:filetime>
  </property>
  <property fmtid="{D5CDD505-2E9C-101B-9397-08002B2CF9AE}" pid="3" name="Creator">
    <vt:lpwstr>Adobe InDesign 18.5 (Macintosh)</vt:lpwstr>
  </property>
  <property fmtid="{D5CDD505-2E9C-101B-9397-08002B2CF9AE}" pid="4" name="LastSaved">
    <vt:filetime>2023-09-01T00:00:00Z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0x0101004FD26F53C3819A4CA205271252B65ECA</vt:lpwstr>
  </property>
</Properties>
</file>