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6858000" cy="9144000"/>
  <p:embeddedFontLst>
    <p:embeddedFont>
      <p:font typeface="Abril Fatface" panose="02000503000000020003" pitchFamily="2" charset="0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Bold" panose="020B0606030504020204" pitchFamily="34" charset="0"/>
      <p:regular r:id="rId22"/>
      <p:bold r:id="rId23"/>
      <p:italic r:id="rId24"/>
      <p:boldItalic r:id="rId25"/>
    </p:embeddedFont>
    <p:embeddedFont>
      <p:font typeface="Open Sans Ultra-Bold" panose="020B0606030504020204" pitchFamily="3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Roboto Bold" panose="02000000000000000000" pitchFamily="2" charset="0"/>
      <p:regular r:id="rId34"/>
      <p:bold r:id="rId35"/>
    </p:embeddedFont>
    <p:embeddedFont>
      <p:font typeface="VMO-Font-Title Bold" pitchFamily="2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04" autoAdjust="0"/>
  </p:normalViewPr>
  <p:slideViewPr>
    <p:cSldViewPr>
      <p:cViewPr varScale="1">
        <p:scale>
          <a:sx n="76" d="100"/>
          <a:sy n="76" d="100"/>
        </p:scale>
        <p:origin x="6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E3A02-4384-7C42-9406-63EBA940A703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16EC4-DFEF-8742-90C5-B515CB6CE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50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16EC4-DFEF-8742-90C5-B515CB6CEAD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72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16EC4-DFEF-8742-90C5-B515CB6CEAD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80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3600" dirty="0"/>
              <a:t>Zapsat cíle – ze zadání – postupné vyznačování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16EC4-DFEF-8742-90C5-B515CB6CEAD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18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16EC4-DFEF-8742-90C5-B515CB6CEAD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27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Poděkování IGA PROJEKTU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16EC4-DFEF-8742-90C5-B515CB6CEAD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01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svg"/><Relationship Id="rId7" Type="http://schemas.openxmlformats.org/officeDocument/2006/relationships/image" Target="../media/image2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495300"/>
            <a:ext cx="14039520" cy="10287000"/>
          </a:xfrm>
          <a:custGeom>
            <a:avLst/>
            <a:gdLst/>
            <a:ahLst/>
            <a:cxnLst/>
            <a:rect l="l" t="t" r="r" b="b"/>
            <a:pathLst>
              <a:path w="14039520" h="1028700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t="-6695" b="-6695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299776" y="8664609"/>
            <a:ext cx="2910312" cy="1270072"/>
          </a:xfrm>
          <a:custGeom>
            <a:avLst/>
            <a:gdLst/>
            <a:ahLst/>
            <a:cxnLst/>
            <a:rect l="l" t="t" r="r" b="b"/>
            <a:pathLst>
              <a:path w="2232259" h="963082">
                <a:moveTo>
                  <a:pt x="0" y="0"/>
                </a:moveTo>
                <a:lnTo>
                  <a:pt x="2232259" y="0"/>
                </a:lnTo>
                <a:lnTo>
                  <a:pt x="2232259" y="963081"/>
                </a:lnTo>
                <a:lnTo>
                  <a:pt x="0" y="9630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3210088" y="8517286"/>
            <a:ext cx="3584388" cy="1769714"/>
          </a:xfrm>
          <a:custGeom>
            <a:avLst/>
            <a:gdLst/>
            <a:ahLst/>
            <a:cxnLst/>
            <a:rect l="l" t="t" r="r" b="b"/>
            <a:pathLst>
              <a:path w="2749287" h="1341955">
                <a:moveTo>
                  <a:pt x="0" y="0"/>
                </a:moveTo>
                <a:lnTo>
                  <a:pt x="2749287" y="0"/>
                </a:lnTo>
                <a:lnTo>
                  <a:pt x="2749287" y="1341955"/>
                </a:lnTo>
                <a:lnTo>
                  <a:pt x="0" y="13419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7" name="TextBox 7"/>
          <p:cNvSpPr txBox="1"/>
          <p:nvPr/>
        </p:nvSpPr>
        <p:spPr>
          <a:xfrm>
            <a:off x="3622885" y="2055510"/>
            <a:ext cx="11255794" cy="290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1"/>
              </a:lnSpc>
            </a:pPr>
            <a:r>
              <a:rPr lang="en-US" sz="5551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Význam</a:t>
            </a:r>
            <a:r>
              <a:rPr lang="en-US" sz="5551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5551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neformálního</a:t>
            </a:r>
            <a:r>
              <a:rPr lang="en-US" sz="5551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5551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vzdělávání</a:t>
            </a:r>
            <a:r>
              <a:rPr lang="en-US" sz="5551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pro </a:t>
            </a:r>
            <a:r>
              <a:rPr lang="en-US" sz="5551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pregraduální</a:t>
            </a:r>
            <a:r>
              <a:rPr lang="en-US" sz="5551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5551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přípravu</a:t>
            </a:r>
            <a:r>
              <a:rPr lang="en-US" sz="5551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5551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učitelů</a:t>
            </a:r>
            <a:r>
              <a:rPr lang="en-US" sz="5551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5551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přírodovědných</a:t>
            </a:r>
            <a:r>
              <a:rPr lang="en-US" sz="5551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5551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předmětů</a:t>
            </a:r>
            <a:r>
              <a:rPr lang="en-US" sz="5551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91000" y="5476891"/>
            <a:ext cx="11255794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Mgr. Zuzana </a:t>
            </a:r>
            <a:r>
              <a:rPr lang="en-US" sz="20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Brabcová</a:t>
            </a:r>
            <a:endParaRPr lang="en-US" sz="20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-US" sz="20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Ročník</a:t>
            </a: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doktorského</a:t>
            </a: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studia</a:t>
            </a: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Didaktika</a:t>
            </a: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chemie</a:t>
            </a: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Pracoviště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20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Katedra</a:t>
            </a: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anorganické</a:t>
            </a: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chemie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Přírodovědecká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fakulta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Univerzity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Palackého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v Olomouc   </a:t>
            </a:r>
          </a:p>
          <a:p>
            <a:pPr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Školitel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doc. Mgr. Pavel </a:t>
            </a:r>
            <a:r>
              <a:rPr lang="en-US" sz="20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Štarha</a:t>
            </a: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Ph.D. </a:t>
            </a:r>
          </a:p>
          <a:p>
            <a:pPr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Konzultanti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Mgr. Jana </a:t>
            </a:r>
            <a:r>
              <a:rPr lang="en-US" sz="20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Prášilova</a:t>
            </a: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́, Ph.D.; doc. </a:t>
            </a:r>
            <a:r>
              <a:rPr lang="en-US" sz="20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RNDr</a:t>
            </a: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Karel </a:t>
            </a:r>
            <a:r>
              <a:rPr lang="en-US" sz="20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Berka</a:t>
            </a: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Ph.D.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29600" y="8875395"/>
            <a:ext cx="9029700" cy="618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22. - 23.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listopadu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2024 </a:t>
            </a:r>
          </a:p>
          <a:p>
            <a:pPr algn="r">
              <a:lnSpc>
                <a:spcPts val="2520"/>
              </a:lnSpc>
            </a:pP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Mezinárodní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seminář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doktorandů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didaktiky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chemie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dalšíchpřírodních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věd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Praha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63454" y="1915505"/>
            <a:ext cx="3194275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Respondenti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065920" y="770869"/>
            <a:ext cx="7330478" cy="8234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21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Princip: </a:t>
            </a: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Vzájemné porovnávání dvou statistických vzorků studentů magisterského studia učitelských oborů se zaměřením na přírodní vědy.  </a:t>
            </a:r>
          </a:p>
          <a:p>
            <a:pPr algn="l">
              <a:lnSpc>
                <a:spcPts val="4399"/>
              </a:lnSpc>
            </a:pPr>
            <a:endParaRPr lang="en-US" sz="219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399"/>
              </a:lnSpc>
            </a:pP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 průběhu studia </a:t>
            </a:r>
            <a:r>
              <a:rPr lang="en-US" sz="21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 dotazníková šetření </a:t>
            </a:r>
          </a:p>
          <a:p>
            <a:pPr marL="474979" lvl="1" indent="-237490" algn="l">
              <a:lnSpc>
                <a:spcPts val="439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Před pedagogickými praxemi </a:t>
            </a:r>
          </a:p>
          <a:p>
            <a:pPr marL="474979" lvl="1" indent="-237490" algn="l">
              <a:lnSpc>
                <a:spcPts val="439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 pedagogické praxi </a:t>
            </a:r>
          </a:p>
          <a:p>
            <a:pPr marL="474979" lvl="1" indent="-237490" algn="l">
              <a:lnSpc>
                <a:spcPts val="439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 konci studia </a:t>
            </a:r>
          </a:p>
          <a:p>
            <a:pPr algn="l">
              <a:lnSpc>
                <a:spcPts val="4399"/>
              </a:lnSpc>
            </a:pP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Dotazník bude dle vzoru vyhodnocování kompetencí MŠMT rozdělen do dvou sekcí - postoje a sebehodnocení.  </a:t>
            </a:r>
          </a:p>
          <a:p>
            <a:pPr algn="l">
              <a:lnSpc>
                <a:spcPts val="4399"/>
              </a:lnSpc>
            </a:pP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 10 bodové škále bude respondent vyhodnocovat své dovednosti a kompetence. </a:t>
            </a:r>
          </a:p>
          <a:p>
            <a:pPr algn="l">
              <a:lnSpc>
                <a:spcPts val="4399"/>
              </a:lnSpc>
            </a:pP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 hodnocení kompetencí budou přizváni také provázející učitelé respondentů.</a:t>
            </a:r>
          </a:p>
          <a:p>
            <a:pPr algn="l">
              <a:lnSpc>
                <a:spcPts val="4400"/>
              </a:lnSpc>
            </a:pPr>
            <a:endParaRPr lang="en-US" sz="219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43565" y="9229725"/>
            <a:ext cx="17400871" cy="1905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15453534" y="8695055"/>
            <a:ext cx="2480140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/ 12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79533" y="3792382"/>
            <a:ext cx="2208530" cy="854528"/>
            <a:chOff x="0" y="0"/>
            <a:chExt cx="2944706" cy="1139370"/>
          </a:xfrm>
        </p:grpSpPr>
        <p:sp>
          <p:nvSpPr>
            <p:cNvPr id="7" name="Freeform 7"/>
            <p:cNvSpPr/>
            <p:nvPr/>
          </p:nvSpPr>
          <p:spPr>
            <a:xfrm>
              <a:off x="1870889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8"/>
            <p:cNvSpPr/>
            <p:nvPr/>
          </p:nvSpPr>
          <p:spPr>
            <a:xfrm>
              <a:off x="2463322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781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39618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611888" y="3792382"/>
            <a:ext cx="2208530" cy="854528"/>
            <a:chOff x="0" y="0"/>
            <a:chExt cx="2944706" cy="1139370"/>
          </a:xfrm>
        </p:grpSpPr>
        <p:sp>
          <p:nvSpPr>
            <p:cNvPr id="13" name="Freeform 13"/>
            <p:cNvSpPr/>
            <p:nvPr/>
          </p:nvSpPr>
          <p:spPr>
            <a:xfrm>
              <a:off x="1870889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463322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7781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39618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79533" y="4821838"/>
            <a:ext cx="2208530" cy="854528"/>
            <a:chOff x="0" y="0"/>
            <a:chExt cx="2944706" cy="1139370"/>
          </a:xfrm>
        </p:grpSpPr>
        <p:sp>
          <p:nvSpPr>
            <p:cNvPr id="19" name="Freeform 19"/>
            <p:cNvSpPr/>
            <p:nvPr/>
          </p:nvSpPr>
          <p:spPr>
            <a:xfrm>
              <a:off x="1870889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463322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27781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639618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611888" y="4821838"/>
            <a:ext cx="2208530" cy="854528"/>
            <a:chOff x="0" y="0"/>
            <a:chExt cx="2944706" cy="1139370"/>
          </a:xfrm>
        </p:grpSpPr>
        <p:sp>
          <p:nvSpPr>
            <p:cNvPr id="25" name="Freeform 25"/>
            <p:cNvSpPr/>
            <p:nvPr/>
          </p:nvSpPr>
          <p:spPr>
            <a:xfrm>
              <a:off x="1870889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2463322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27781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639618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79533" y="5847816"/>
            <a:ext cx="2208530" cy="854528"/>
            <a:chOff x="0" y="0"/>
            <a:chExt cx="2944706" cy="1139370"/>
          </a:xfrm>
        </p:grpSpPr>
        <p:sp>
          <p:nvSpPr>
            <p:cNvPr id="31" name="Freeform 31"/>
            <p:cNvSpPr/>
            <p:nvPr/>
          </p:nvSpPr>
          <p:spPr>
            <a:xfrm>
              <a:off x="1870889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463322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27781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639618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611888" y="5847816"/>
            <a:ext cx="2208530" cy="854528"/>
            <a:chOff x="0" y="0"/>
            <a:chExt cx="2944706" cy="1139370"/>
          </a:xfrm>
        </p:grpSpPr>
        <p:sp>
          <p:nvSpPr>
            <p:cNvPr id="37" name="Freeform 37"/>
            <p:cNvSpPr/>
            <p:nvPr/>
          </p:nvSpPr>
          <p:spPr>
            <a:xfrm>
              <a:off x="1870889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463322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27781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639618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279533" y="6873793"/>
            <a:ext cx="2208530" cy="854528"/>
            <a:chOff x="0" y="0"/>
            <a:chExt cx="2944706" cy="1139370"/>
          </a:xfrm>
        </p:grpSpPr>
        <p:sp>
          <p:nvSpPr>
            <p:cNvPr id="43" name="Freeform 43"/>
            <p:cNvSpPr/>
            <p:nvPr/>
          </p:nvSpPr>
          <p:spPr>
            <a:xfrm>
              <a:off x="1870889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2463322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27781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639618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3611888" y="6873793"/>
            <a:ext cx="2208530" cy="854528"/>
            <a:chOff x="0" y="0"/>
            <a:chExt cx="2944706" cy="1139370"/>
          </a:xfrm>
        </p:grpSpPr>
        <p:sp>
          <p:nvSpPr>
            <p:cNvPr id="49" name="Freeform 49"/>
            <p:cNvSpPr/>
            <p:nvPr/>
          </p:nvSpPr>
          <p:spPr>
            <a:xfrm>
              <a:off x="1870889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2463322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27781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639618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279533" y="7899771"/>
            <a:ext cx="2208530" cy="854528"/>
            <a:chOff x="0" y="0"/>
            <a:chExt cx="2944706" cy="1139370"/>
          </a:xfrm>
        </p:grpSpPr>
        <p:sp>
          <p:nvSpPr>
            <p:cNvPr id="55" name="Freeform 55"/>
            <p:cNvSpPr/>
            <p:nvPr/>
          </p:nvSpPr>
          <p:spPr>
            <a:xfrm>
              <a:off x="1870889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2463322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127781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639618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3611888" y="7899771"/>
            <a:ext cx="2208530" cy="854528"/>
            <a:chOff x="0" y="0"/>
            <a:chExt cx="2944706" cy="1139370"/>
          </a:xfrm>
        </p:grpSpPr>
        <p:sp>
          <p:nvSpPr>
            <p:cNvPr id="61" name="Freeform 61"/>
            <p:cNvSpPr/>
            <p:nvPr/>
          </p:nvSpPr>
          <p:spPr>
            <a:xfrm>
              <a:off x="1870889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2463322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127781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639618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6245481" y="4272259"/>
            <a:ext cx="2898519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Studenti oborů učitelství přírodovědných oborů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245481" y="7001246"/>
            <a:ext cx="2898519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b="1">
                <a:solidFill>
                  <a:srgbClr val="FF5757"/>
                </a:solidFill>
                <a:latin typeface="Roboto Bold"/>
                <a:ea typeface="Roboto Bold"/>
                <a:cs typeface="Roboto Bold"/>
                <a:sym typeface="Roboto Bold"/>
              </a:rPr>
              <a:t>Studenti oborů učitelství přírodovědných oborů aktivně zapojení do neformálního vzdělávání</a:t>
            </a:r>
          </a:p>
        </p:txBody>
      </p:sp>
      <p:grpSp>
        <p:nvGrpSpPr>
          <p:cNvPr id="68" name="Group 68"/>
          <p:cNvGrpSpPr/>
          <p:nvPr/>
        </p:nvGrpSpPr>
        <p:grpSpPr>
          <a:xfrm>
            <a:off x="1279533" y="2766404"/>
            <a:ext cx="2208530" cy="854528"/>
            <a:chOff x="0" y="0"/>
            <a:chExt cx="2944706" cy="1139370"/>
          </a:xfrm>
        </p:grpSpPr>
        <p:sp>
          <p:nvSpPr>
            <p:cNvPr id="69" name="Freeform 69"/>
            <p:cNvSpPr/>
            <p:nvPr/>
          </p:nvSpPr>
          <p:spPr>
            <a:xfrm>
              <a:off x="1870889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463322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127781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639618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3611888" y="2766404"/>
            <a:ext cx="2208530" cy="854528"/>
            <a:chOff x="0" y="0"/>
            <a:chExt cx="2944706" cy="1139370"/>
          </a:xfrm>
        </p:grpSpPr>
        <p:sp>
          <p:nvSpPr>
            <p:cNvPr id="75" name="Freeform 75"/>
            <p:cNvSpPr/>
            <p:nvPr/>
          </p:nvSpPr>
          <p:spPr>
            <a:xfrm>
              <a:off x="1870889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2463322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127781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639618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0" y="0"/>
              <a:ext cx="481384" cy="1139370"/>
            </a:xfrm>
            <a:custGeom>
              <a:avLst/>
              <a:gdLst/>
              <a:ahLst/>
              <a:cxnLst/>
              <a:rect l="l" t="t" r="r" b="b"/>
              <a:pathLst>
                <a:path w="481384" h="1139370">
                  <a:moveTo>
                    <a:pt x="0" y="0"/>
                  </a:moveTo>
                  <a:lnTo>
                    <a:pt x="481384" y="0"/>
                  </a:lnTo>
                  <a:lnTo>
                    <a:pt x="481384" y="1139370"/>
                  </a:lnTo>
                  <a:lnTo>
                    <a:pt x="0" y="1139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971550" y="662203"/>
            <a:ext cx="520984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Návrh výzkumu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7395180" y="5220527"/>
            <a:ext cx="130820" cy="29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443565" y="9401175"/>
            <a:ext cx="17400871" cy="94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2: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Vnímana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́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připravenost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začínajících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učitelů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absolventů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učitelstvi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́ –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analýza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z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pilotního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šetření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MŠMT, Praha 2022, (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Dostupné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webu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z 20.11.2024: https://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msmt.gov.cz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ministerstvo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novinar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unikatni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setreni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-jak-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jsou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zacinajici-ucitele-pripraveni-na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3565" y="9229725"/>
            <a:ext cx="17400871" cy="1905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-10800000" flipH="1">
            <a:off x="5982810" y="6834684"/>
            <a:ext cx="1519712" cy="429319"/>
          </a:xfrm>
          <a:custGeom>
            <a:avLst/>
            <a:gdLst/>
            <a:ahLst/>
            <a:cxnLst/>
            <a:rect l="l" t="t" r="r" b="b"/>
            <a:pathLst>
              <a:path w="1519712" h="429319">
                <a:moveTo>
                  <a:pt x="1519712" y="0"/>
                </a:moveTo>
                <a:lnTo>
                  <a:pt x="0" y="0"/>
                </a:lnTo>
                <a:lnTo>
                  <a:pt x="0" y="429319"/>
                </a:lnTo>
                <a:lnTo>
                  <a:pt x="1519712" y="429319"/>
                </a:lnTo>
                <a:lnTo>
                  <a:pt x="1519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-10800000" flipH="1">
            <a:off x="10737796" y="6834684"/>
            <a:ext cx="1519712" cy="429319"/>
          </a:xfrm>
          <a:custGeom>
            <a:avLst/>
            <a:gdLst/>
            <a:ahLst/>
            <a:cxnLst/>
            <a:rect l="l" t="t" r="r" b="b"/>
            <a:pathLst>
              <a:path w="1519712" h="429319">
                <a:moveTo>
                  <a:pt x="1519712" y="0"/>
                </a:moveTo>
                <a:lnTo>
                  <a:pt x="0" y="0"/>
                </a:lnTo>
                <a:lnTo>
                  <a:pt x="0" y="429319"/>
                </a:lnTo>
                <a:lnTo>
                  <a:pt x="1519712" y="429319"/>
                </a:lnTo>
                <a:lnTo>
                  <a:pt x="1519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3539543" y="6260687"/>
            <a:ext cx="1903109" cy="1867425"/>
          </a:xfrm>
          <a:custGeom>
            <a:avLst/>
            <a:gdLst/>
            <a:ahLst/>
            <a:cxnLst/>
            <a:rect l="l" t="t" r="r" b="b"/>
            <a:pathLst>
              <a:path w="1903109" h="1867425">
                <a:moveTo>
                  <a:pt x="0" y="0"/>
                </a:moveTo>
                <a:lnTo>
                  <a:pt x="1903108" y="0"/>
                </a:lnTo>
                <a:lnTo>
                  <a:pt x="1903108" y="1867426"/>
                </a:lnTo>
                <a:lnTo>
                  <a:pt x="0" y="1867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8045447" y="5948479"/>
            <a:ext cx="2152190" cy="2201729"/>
          </a:xfrm>
          <a:custGeom>
            <a:avLst/>
            <a:gdLst/>
            <a:ahLst/>
            <a:cxnLst/>
            <a:rect l="l" t="t" r="r" b="b"/>
            <a:pathLst>
              <a:path w="2152190" h="2201729">
                <a:moveTo>
                  <a:pt x="0" y="0"/>
                </a:moveTo>
                <a:lnTo>
                  <a:pt x="2152190" y="0"/>
                </a:lnTo>
                <a:lnTo>
                  <a:pt x="2152190" y="2201729"/>
                </a:lnTo>
                <a:lnTo>
                  <a:pt x="0" y="220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>
            <a:off x="12739523" y="6354868"/>
            <a:ext cx="1918931" cy="1679065"/>
          </a:xfrm>
          <a:custGeom>
            <a:avLst/>
            <a:gdLst/>
            <a:ahLst/>
            <a:cxnLst/>
            <a:rect l="l" t="t" r="r" b="b"/>
            <a:pathLst>
              <a:path w="1918931" h="1679065">
                <a:moveTo>
                  <a:pt x="0" y="0"/>
                </a:moveTo>
                <a:lnTo>
                  <a:pt x="1918931" y="0"/>
                </a:lnTo>
                <a:lnTo>
                  <a:pt x="1918931" y="1679064"/>
                </a:lnTo>
                <a:lnTo>
                  <a:pt x="0" y="1679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15453534" y="8695055"/>
            <a:ext cx="2480140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/ 12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1550" y="662203"/>
            <a:ext cx="11119878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Modifikace pro kvalitativní výzkum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3565" y="9401175"/>
            <a:ext cx="17400871" cy="61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3: Rana, J., Willemsen, M., &amp; Dibbits, H. C. (2017). Moved by the tears of others: emotion networking in the heritage sphere. International Journal of Heritage Studies, 23(10), 977–988. https://doi.org/10.1080/13527258.2017.1362581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69558" y="8306383"/>
            <a:ext cx="2516019" cy="710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05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Dotazníkové šetření </a:t>
            </a:r>
          </a:p>
          <a:p>
            <a:pPr algn="ctr">
              <a:lnSpc>
                <a:spcPts val="2874"/>
              </a:lnSpc>
            </a:pPr>
            <a:r>
              <a:rPr lang="en-US" sz="205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(sebehodnocení)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63533" y="8306383"/>
            <a:ext cx="2516019" cy="7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Workshop pro respondenty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40979" y="8301702"/>
            <a:ext cx="2516019" cy="7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Polostrukturovaný rozhovor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43565" y="1808074"/>
            <a:ext cx="17490109" cy="5007781"/>
            <a:chOff x="0" y="-171449"/>
            <a:chExt cx="23320145" cy="667704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71449"/>
              <a:ext cx="23320145" cy="6677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99"/>
                </a:lnSpc>
              </a:pP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Princip: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Vzájemné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porovnávání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dvou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statistických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vzorků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studentů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magisterského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studia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oboru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Učitelství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chemie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pro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střední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školy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AFC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PřF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UPOL.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Studenti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zapojení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do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neformálního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vzdělávání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-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první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vzorek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Studenti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kteří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do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neformálního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vzdělávání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zapojeni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nejsou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-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druhý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vzorek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</a:p>
            <a:p>
              <a:pPr algn="l">
                <a:lnSpc>
                  <a:spcPts val="4399"/>
                </a:lnSpc>
              </a:pPr>
              <a:endPara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l">
                <a:lnSpc>
                  <a:spcPts val="439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průběhu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studia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dotazníková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šetření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- 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identické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jako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pro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respondenty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kvantitativního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výzkumu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. </a:t>
              </a:r>
            </a:p>
            <a:p>
              <a:pPr algn="l">
                <a:lnSpc>
                  <a:spcPts val="4399"/>
                </a:lnSpc>
              </a:pP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Sběr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odpovědí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respodnentů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proběhne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v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rámci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společných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workshopů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(v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každé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z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vyhodnocovaných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fází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studia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),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v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rámci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workshopu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budou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vybrané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otázky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dále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rozebrány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pomocí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modifikace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metod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jako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je Emotion networking  a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dalších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</a:p>
            <a:p>
              <a:pPr algn="l">
                <a:lnSpc>
                  <a:spcPts val="439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Na workshop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budou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navazovat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polostrukturované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rozhovory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s </a:t>
              </a:r>
              <a:r>
                <a:rPr lang="en-US" sz="21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respondenty</a:t>
              </a: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hlubší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interpretaci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dat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získaných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dotazníkovým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šetřením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 </a:t>
              </a:r>
            </a:p>
            <a:p>
              <a:pPr algn="l">
                <a:lnSpc>
                  <a:spcPts val="4399"/>
                </a:lnSpc>
              </a:pPr>
              <a:r>
                <a:rPr lang="en-US" sz="21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</a:p>
            <a:p>
              <a:pPr algn="l">
                <a:lnSpc>
                  <a:spcPts val="4400"/>
                </a:lnSpc>
              </a:pPr>
              <a:endParaRPr lang="en-US" sz="2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5693353" y="3666186"/>
              <a:ext cx="174427" cy="386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3565" y="9229725"/>
            <a:ext cx="17400871" cy="1905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5453534" y="8695055"/>
            <a:ext cx="2480140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11/ 12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3565" y="663486"/>
            <a:ext cx="11119878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Připravovaný předvýzkum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3565" y="1723028"/>
            <a:ext cx="17178869" cy="7129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Před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zahájením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dlouhodobého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výzkumu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v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září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2025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bude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jaře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2025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proveden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předvýzkum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skupině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studentů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1.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ročníku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nMgr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oboru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učitelství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chemie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pro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střední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školy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AFC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PřF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UPOL.   </a:t>
            </a:r>
          </a:p>
          <a:p>
            <a:pPr algn="l">
              <a:lnSpc>
                <a:spcPts val="4399"/>
              </a:lnSpc>
            </a:pPr>
            <a:endParaRPr lang="en-US" sz="219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399"/>
              </a:lnSpc>
            </a:pP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Zapojení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studenti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budou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pomocí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škálovácího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dotazníku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vyhodnocovat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své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kompetence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dvou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etapách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474979" lvl="1" indent="-237490" algn="l">
              <a:lnSpc>
                <a:spcPts val="4399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před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první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pedagogickou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praxí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probíhající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v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průběhu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února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2025</a:t>
            </a:r>
          </a:p>
          <a:p>
            <a:pPr marL="474979" lvl="1" indent="-237490" algn="l">
              <a:lnSpc>
                <a:spcPts val="4399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 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absolvování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první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pedagogické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praxe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březen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2025) </a:t>
            </a:r>
          </a:p>
          <a:p>
            <a:pPr algn="l">
              <a:lnSpc>
                <a:spcPts val="4399"/>
              </a:lnSpc>
            </a:pP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hodnocení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kompetencí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budou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vyzváni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provázející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učitelé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respondentů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 algn="l">
              <a:lnSpc>
                <a:spcPts val="4399"/>
              </a:lnSpc>
            </a:pPr>
            <a:endParaRPr lang="en-US" sz="219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399"/>
              </a:lnSpc>
            </a:pPr>
            <a:endParaRPr lang="en-US" sz="219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399"/>
              </a:lnSpc>
            </a:pPr>
            <a:endParaRPr lang="en-US" sz="219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399"/>
              </a:lnSpc>
            </a:pPr>
            <a:endParaRPr lang="en-US" sz="219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399"/>
              </a:lnSpc>
            </a:pPr>
            <a:r>
              <a:rPr lang="en-US" sz="2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Data </a:t>
            </a:r>
            <a:r>
              <a:rPr lang="en-US" sz="21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získaná</a:t>
            </a:r>
            <a:r>
              <a:rPr lang="en-US" sz="2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v </a:t>
            </a:r>
            <a:r>
              <a:rPr lang="en-US" sz="21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předvýzkumu</a:t>
            </a:r>
            <a:r>
              <a:rPr lang="en-US" sz="2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budou</a:t>
            </a:r>
            <a:r>
              <a:rPr lang="en-US" sz="2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využita</a:t>
            </a:r>
            <a:r>
              <a:rPr lang="en-US" sz="2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zejména</a:t>
            </a:r>
            <a:r>
              <a:rPr lang="en-US" sz="2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pro </a:t>
            </a:r>
            <a:r>
              <a:rPr lang="en-US" sz="21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úpravu</a:t>
            </a:r>
            <a:r>
              <a:rPr lang="en-US" sz="2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otázek</a:t>
            </a:r>
            <a:r>
              <a:rPr lang="en-US" sz="2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v </a:t>
            </a:r>
            <a:r>
              <a:rPr lang="en-US" sz="21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dotaznících</a:t>
            </a:r>
            <a:r>
              <a:rPr lang="en-US" sz="2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pro </a:t>
            </a:r>
            <a:r>
              <a:rPr lang="en-US" sz="21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studenty</a:t>
            </a:r>
            <a:r>
              <a:rPr lang="en-US" sz="2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a </a:t>
            </a:r>
            <a:r>
              <a:rPr lang="en-US" sz="21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provázející</a:t>
            </a:r>
            <a:r>
              <a:rPr lang="en-US" sz="2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učitele</a:t>
            </a:r>
            <a:r>
              <a:rPr lang="en-US" sz="2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, aby </a:t>
            </a:r>
            <a:r>
              <a:rPr lang="en-US" sz="21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bylo</a:t>
            </a:r>
            <a:r>
              <a:rPr lang="en-US" sz="2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dosaženo</a:t>
            </a:r>
            <a:r>
              <a:rPr lang="en-US" sz="2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co </a:t>
            </a:r>
            <a:r>
              <a:rPr lang="en-US" sz="21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nejvyšší</a:t>
            </a:r>
            <a:r>
              <a:rPr lang="en-US" sz="2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relevance </a:t>
            </a:r>
            <a:r>
              <a:rPr lang="en-US" sz="21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získaných</a:t>
            </a:r>
            <a:r>
              <a:rPr lang="en-US" sz="2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dat.  </a:t>
            </a:r>
          </a:p>
        </p:txBody>
      </p:sp>
      <p:sp>
        <p:nvSpPr>
          <p:cNvPr id="6" name="Freeform 6"/>
          <p:cNvSpPr/>
          <p:nvPr/>
        </p:nvSpPr>
        <p:spPr>
          <a:xfrm rot="-10800000" flipH="1">
            <a:off x="13700582" y="5239431"/>
            <a:ext cx="966220" cy="272957"/>
          </a:xfrm>
          <a:custGeom>
            <a:avLst/>
            <a:gdLst/>
            <a:ahLst/>
            <a:cxnLst/>
            <a:rect l="l" t="t" r="r" b="b"/>
            <a:pathLst>
              <a:path w="966220" h="272957">
                <a:moveTo>
                  <a:pt x="966220" y="0"/>
                </a:moveTo>
                <a:lnTo>
                  <a:pt x="0" y="0"/>
                </a:lnTo>
                <a:lnTo>
                  <a:pt x="0" y="272958"/>
                </a:lnTo>
                <a:lnTo>
                  <a:pt x="966220" y="272958"/>
                </a:lnTo>
                <a:lnTo>
                  <a:pt x="9662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>
            <a:off x="11351556" y="4491731"/>
            <a:ext cx="1631737" cy="1601142"/>
          </a:xfrm>
          <a:custGeom>
            <a:avLst/>
            <a:gdLst/>
            <a:ahLst/>
            <a:cxnLst/>
            <a:rect l="l" t="t" r="r" b="b"/>
            <a:pathLst>
              <a:path w="1631737" h="1601142">
                <a:moveTo>
                  <a:pt x="0" y="0"/>
                </a:moveTo>
                <a:lnTo>
                  <a:pt x="1631736" y="0"/>
                </a:lnTo>
                <a:lnTo>
                  <a:pt x="1631736" y="1601142"/>
                </a:lnTo>
                <a:lnTo>
                  <a:pt x="0" y="1601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10896296" y="6355479"/>
            <a:ext cx="3028139" cy="789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4"/>
              </a:lnSpc>
            </a:pPr>
            <a:r>
              <a:rPr lang="en-US" sz="1546" b="1">
                <a:solidFill>
                  <a:srgbClr val="000000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Dotazníkové šetření </a:t>
            </a:r>
          </a:p>
          <a:p>
            <a:pPr algn="ctr">
              <a:lnSpc>
                <a:spcPts val="2164"/>
              </a:lnSpc>
            </a:pPr>
            <a:r>
              <a:rPr lang="en-US" sz="1546" b="1">
                <a:solidFill>
                  <a:srgbClr val="000000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(sebehodnocení + hodnocení provázejících učitelů) </a:t>
            </a:r>
          </a:p>
        </p:txBody>
      </p:sp>
      <p:sp>
        <p:nvSpPr>
          <p:cNvPr id="9" name="Freeform 9"/>
          <p:cNvSpPr/>
          <p:nvPr/>
        </p:nvSpPr>
        <p:spPr>
          <a:xfrm>
            <a:off x="15384091" y="4580811"/>
            <a:ext cx="2050818" cy="1597997"/>
          </a:xfrm>
          <a:custGeom>
            <a:avLst/>
            <a:gdLst/>
            <a:ahLst/>
            <a:cxnLst/>
            <a:rect l="l" t="t" r="r" b="b"/>
            <a:pathLst>
              <a:path w="2050818" h="1597997">
                <a:moveTo>
                  <a:pt x="0" y="0"/>
                </a:moveTo>
                <a:lnTo>
                  <a:pt x="2050818" y="0"/>
                </a:lnTo>
                <a:lnTo>
                  <a:pt x="2050818" y="1597997"/>
                </a:lnTo>
                <a:lnTo>
                  <a:pt x="0" y="1597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10"/>
          <p:cNvSpPr txBox="1"/>
          <p:nvPr/>
        </p:nvSpPr>
        <p:spPr>
          <a:xfrm>
            <a:off x="15196566" y="6453269"/>
            <a:ext cx="2425867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4"/>
              </a:lnSpc>
            </a:pPr>
            <a:r>
              <a:rPr lang="en-US" sz="174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Vyhodnocení rozdílů v získaných datech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24239" y="553345"/>
            <a:ext cx="14039520" cy="10287000"/>
          </a:xfrm>
          <a:custGeom>
            <a:avLst/>
            <a:gdLst/>
            <a:ahLst/>
            <a:cxnLst/>
            <a:rect l="l" t="t" r="r" b="b"/>
            <a:pathLst>
              <a:path w="14039520" h="1028700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6695" b="-6695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10578701" y="1715744"/>
            <a:ext cx="6265739" cy="643670"/>
            <a:chOff x="0" y="0"/>
            <a:chExt cx="10649652" cy="11061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650922" cy="1107440"/>
            </a:xfrm>
            <a:custGeom>
              <a:avLst/>
              <a:gdLst/>
              <a:ahLst/>
              <a:cxnLst/>
              <a:rect l="l" t="t" r="r" b="b"/>
              <a:pathLst>
                <a:path w="10650922" h="1107440">
                  <a:moveTo>
                    <a:pt x="10097202" y="45720"/>
                  </a:moveTo>
                  <a:cubicBezTo>
                    <a:pt x="10376602" y="45720"/>
                    <a:pt x="10603932" y="273050"/>
                    <a:pt x="10603932" y="552450"/>
                  </a:cubicBezTo>
                  <a:cubicBezTo>
                    <a:pt x="10603932" y="831850"/>
                    <a:pt x="10376602" y="1059180"/>
                    <a:pt x="10097202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10097202" y="45720"/>
                  </a:lnTo>
                  <a:moveTo>
                    <a:pt x="1009720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10097202" y="1107440"/>
                  </a:lnTo>
                  <a:cubicBezTo>
                    <a:pt x="10403272" y="1107440"/>
                    <a:pt x="10650922" y="859790"/>
                    <a:pt x="10650922" y="553720"/>
                  </a:cubicBezTo>
                  <a:cubicBezTo>
                    <a:pt x="10649652" y="247650"/>
                    <a:pt x="10402002" y="0"/>
                    <a:pt x="1009720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" name="AutoShape 5"/>
          <p:cNvSpPr/>
          <p:nvPr/>
        </p:nvSpPr>
        <p:spPr>
          <a:xfrm>
            <a:off x="8727039" y="1715744"/>
            <a:ext cx="0" cy="6378161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6" name="Group 6"/>
          <p:cNvGrpSpPr/>
          <p:nvPr/>
        </p:nvGrpSpPr>
        <p:grpSpPr>
          <a:xfrm>
            <a:off x="1494569" y="1715744"/>
            <a:ext cx="4722632" cy="643670"/>
            <a:chOff x="0" y="0"/>
            <a:chExt cx="8026889" cy="11061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028159" cy="1107440"/>
            </a:xfrm>
            <a:custGeom>
              <a:avLst/>
              <a:gdLst/>
              <a:ahLst/>
              <a:cxnLst/>
              <a:rect l="l" t="t" r="r" b="b"/>
              <a:pathLst>
                <a:path w="8028159" h="1107440">
                  <a:moveTo>
                    <a:pt x="7474438" y="45720"/>
                  </a:moveTo>
                  <a:cubicBezTo>
                    <a:pt x="7753838" y="45720"/>
                    <a:pt x="7981169" y="273050"/>
                    <a:pt x="7981169" y="552450"/>
                  </a:cubicBezTo>
                  <a:cubicBezTo>
                    <a:pt x="7981169" y="831850"/>
                    <a:pt x="7753838" y="1059180"/>
                    <a:pt x="7474438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7474438" y="45720"/>
                  </a:lnTo>
                  <a:moveTo>
                    <a:pt x="7474438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7474438" y="1107440"/>
                  </a:lnTo>
                  <a:cubicBezTo>
                    <a:pt x="7780509" y="1107440"/>
                    <a:pt x="8028159" y="859790"/>
                    <a:pt x="8028159" y="553720"/>
                  </a:cubicBezTo>
                  <a:cubicBezTo>
                    <a:pt x="8026888" y="247650"/>
                    <a:pt x="7779238" y="0"/>
                    <a:pt x="7474438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175937" y="246382"/>
            <a:ext cx="993612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Zapojené instituce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73474" y="2396231"/>
            <a:ext cx="7095458" cy="198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Instituce neformálního vzdělávání budou vybírány dle dvou kritérií.</a:t>
            </a:r>
          </a:p>
          <a:p>
            <a:pPr algn="just"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1) Do edukačních aktivit instituce jsou zapojeni studenti.</a:t>
            </a:r>
          </a:p>
          <a:p>
            <a:pPr algn="just"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2) Instituce poskytuje metodickou podporu svým lektorům.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78701" y="1801360"/>
            <a:ext cx="6265739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INSTITUCE NEFORMÁLNÍHO VZDĚLÁVÁNÍ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95795" y="9569741"/>
            <a:ext cx="2480140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12 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/ 12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99501" y="1801360"/>
            <a:ext cx="4717700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UNIVERZITY A VYSOKÉ ŠKOLY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8208" y="2577840"/>
            <a:ext cx="7095458" cy="148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 výzkumu budou zapojeni studenti z kateder zaštiťujících didaktické obory zaměřené na přírodní vědy (nejen pedagogické fakulty).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8208" y="4212330"/>
            <a:ext cx="7095458" cy="557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4000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Katedra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anorganické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chemie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PřF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UPOL </a:t>
            </a:r>
          </a:p>
          <a:p>
            <a:pPr marL="431801" lvl="1" indent="-215900" algn="l">
              <a:lnSpc>
                <a:spcPts val="4000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Katedra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experimentální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fyziky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PřF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UPOL </a:t>
            </a:r>
          </a:p>
          <a:p>
            <a:pPr marL="431801" lvl="1" indent="-215900" algn="l">
              <a:lnSpc>
                <a:spcPts val="4000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Katedra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geografie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PřF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UPOL </a:t>
            </a:r>
          </a:p>
          <a:p>
            <a:pPr marL="431801" lvl="1" indent="-215900" algn="l">
              <a:lnSpc>
                <a:spcPts val="4000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Katedra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algebry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geometrie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PřF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UPOL </a:t>
            </a:r>
          </a:p>
          <a:p>
            <a:pPr marL="431801" lvl="1" indent="-215900" algn="l">
              <a:lnSpc>
                <a:spcPts val="4000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Katedra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ekologie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životního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prostředí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PřF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UPOL </a:t>
            </a:r>
          </a:p>
          <a:p>
            <a:pPr marL="431801" lvl="1" indent="-215900" algn="l">
              <a:lnSpc>
                <a:spcPts val="4000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Katedry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PdF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UPOL s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akreditací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pro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učitelství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přírodovědných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oborů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katedra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biologie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katedra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matematiky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  <a:p>
            <a:pPr marL="431801" lvl="1" indent="-215900" algn="l">
              <a:lnSpc>
                <a:spcPts val="4000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Studenti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učitelských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oborů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univerzitách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jež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navštěvují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respondenti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z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vybraných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institucí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(UK, UHK, MUNI…) </a:t>
            </a:r>
          </a:p>
          <a:p>
            <a:pPr algn="l">
              <a:lnSpc>
                <a:spcPts val="4000"/>
              </a:lnSpc>
            </a:pPr>
            <a:endParaRPr lang="en-US"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73474" y="4964805"/>
            <a:ext cx="7095458" cy="350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4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Centrum popularizece PřF UPOL, Pevnost poznání </a:t>
            </a:r>
          </a:p>
          <a:p>
            <a:pPr marL="431801" lvl="1" indent="-215900" algn="l">
              <a:lnSpc>
                <a:spcPts val="4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Vlastivědné muzeum v Olomouci </a:t>
            </a:r>
          </a:p>
          <a:p>
            <a:pPr marL="431801" lvl="1" indent="-215900" algn="l">
              <a:lnSpc>
                <a:spcPts val="4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Muzeum hlavního města Prahy </a:t>
            </a:r>
          </a:p>
          <a:p>
            <a:pPr marL="431801" lvl="1" indent="-215900" algn="l">
              <a:lnSpc>
                <a:spcPts val="4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Science centrum VIDA! </a:t>
            </a:r>
          </a:p>
          <a:p>
            <a:pPr marL="431801" lvl="1" indent="-215900" algn="l">
              <a:lnSpc>
                <a:spcPts val="4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Techmania Plzeň</a:t>
            </a:r>
          </a:p>
          <a:p>
            <a:pPr marL="431801" lvl="1" indent="-215900" algn="l">
              <a:lnSpc>
                <a:spcPts val="4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Krajské muzeum Hradec Králové </a:t>
            </a:r>
          </a:p>
          <a:p>
            <a:pPr marL="431801" lvl="1" indent="-215900" algn="l">
              <a:lnSpc>
                <a:spcPts val="4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Vzdělávací společnost Veselá věda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99776" y="8774727"/>
            <a:ext cx="2903034" cy="1159953"/>
          </a:xfrm>
          <a:custGeom>
            <a:avLst/>
            <a:gdLst/>
            <a:ahLst/>
            <a:cxnLst/>
            <a:rect l="l" t="t" r="r" b="b"/>
            <a:pathLst>
              <a:path w="2232259" h="963082">
                <a:moveTo>
                  <a:pt x="0" y="0"/>
                </a:moveTo>
                <a:lnTo>
                  <a:pt x="2232259" y="0"/>
                </a:lnTo>
                <a:lnTo>
                  <a:pt x="2232259" y="963081"/>
                </a:lnTo>
                <a:lnTo>
                  <a:pt x="0" y="963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3202810" y="8670725"/>
            <a:ext cx="3575425" cy="1616275"/>
          </a:xfrm>
          <a:custGeom>
            <a:avLst/>
            <a:gdLst/>
            <a:ahLst/>
            <a:cxnLst/>
            <a:rect l="l" t="t" r="r" b="b"/>
            <a:pathLst>
              <a:path w="2749287" h="1341955">
                <a:moveTo>
                  <a:pt x="0" y="0"/>
                </a:moveTo>
                <a:lnTo>
                  <a:pt x="2749287" y="0"/>
                </a:lnTo>
                <a:lnTo>
                  <a:pt x="2749287" y="1341955"/>
                </a:lnTo>
                <a:lnTo>
                  <a:pt x="0" y="1341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3644656" y="3319481"/>
            <a:ext cx="11255794" cy="290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1"/>
              </a:lnSpc>
            </a:pPr>
            <a:r>
              <a:rPr lang="en-US" sz="555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Význam neformálního vzdělávání pro pregraduální přípravu učitelů přírodovědných předmětů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46124" y="1543451"/>
            <a:ext cx="4395752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36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Děkuji</a:t>
            </a:r>
            <a:r>
              <a:rPr lang="en-US" sz="36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za </a:t>
            </a:r>
            <a:r>
              <a:rPr lang="en-US" sz="36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pozornost</a:t>
            </a:r>
            <a:r>
              <a:rPr lang="en-US" sz="36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10" name="Freeform 10"/>
          <p:cNvSpPr/>
          <p:nvPr/>
        </p:nvSpPr>
        <p:spPr>
          <a:xfrm>
            <a:off x="2286000" y="536863"/>
            <a:ext cx="14039520" cy="10287000"/>
          </a:xfrm>
          <a:custGeom>
            <a:avLst/>
            <a:gdLst/>
            <a:ahLst/>
            <a:cxnLst/>
            <a:rect l="l" t="t" r="r" b="b"/>
            <a:pathLst>
              <a:path w="14039520" h="1028700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</a:blip>
            <a:stretch>
              <a:fillRect t="-6695" b="-6695"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1C1F6F2F-95A6-ACF9-B842-8C358B33711D}"/>
              </a:ext>
            </a:extLst>
          </p:cNvPr>
          <p:cNvSpPr txBox="1"/>
          <p:nvPr/>
        </p:nvSpPr>
        <p:spPr>
          <a:xfrm>
            <a:off x="4167152" y="6662422"/>
            <a:ext cx="10210801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Mgr. Zuzana </a:t>
            </a:r>
            <a:r>
              <a:rPr lang="en-US" sz="20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Brabcová</a:t>
            </a: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zuzana.brabcova01@upol.cz</a:t>
            </a:r>
          </a:p>
          <a:p>
            <a:pPr algn="l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Katedra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anorganické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chemie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Přírodovědecká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fakutla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Univerzity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Palackého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v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Olomouci</a:t>
            </a:r>
            <a:endParaRPr lang="en-US"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D87D7A4F-263B-C628-41A4-97AD8A36BFAB}"/>
              </a:ext>
            </a:extLst>
          </p:cNvPr>
          <p:cNvSpPr txBox="1"/>
          <p:nvPr/>
        </p:nvSpPr>
        <p:spPr>
          <a:xfrm>
            <a:off x="10354697" y="9300440"/>
            <a:ext cx="6896100" cy="618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cs-CZ" b="0" i="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Poděkování za finanční podporu z projektu IGA_PrF_2024_031</a:t>
            </a:r>
          </a:p>
          <a:p>
            <a:pPr algn="r">
              <a:lnSpc>
                <a:spcPts val="2520"/>
              </a:lnSpc>
            </a:pPr>
            <a:endParaRPr lang="en-US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2828" y="0"/>
            <a:ext cx="14039520" cy="10287000"/>
          </a:xfrm>
          <a:custGeom>
            <a:avLst/>
            <a:gdLst/>
            <a:ahLst/>
            <a:cxnLst/>
            <a:rect l="l" t="t" r="r" b="b"/>
            <a:pathLst>
              <a:path w="14039520" h="1028700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6695" b="-6695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028700" y="3219860"/>
            <a:ext cx="6794458" cy="165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Obsah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579361" y="4517993"/>
            <a:ext cx="5020006" cy="765176"/>
            <a:chOff x="0" y="0"/>
            <a:chExt cx="7177437" cy="11061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178707" cy="1107440"/>
            </a:xfrm>
            <a:custGeom>
              <a:avLst/>
              <a:gdLst/>
              <a:ahLst/>
              <a:cxnLst/>
              <a:rect l="l" t="t" r="r" b="b"/>
              <a:pathLst>
                <a:path w="7178707" h="1107440">
                  <a:moveTo>
                    <a:pt x="6624986" y="45720"/>
                  </a:moveTo>
                  <a:cubicBezTo>
                    <a:pt x="6904386" y="45720"/>
                    <a:pt x="7131717" y="273050"/>
                    <a:pt x="7131717" y="552450"/>
                  </a:cubicBezTo>
                  <a:cubicBezTo>
                    <a:pt x="7131717" y="831850"/>
                    <a:pt x="6904386" y="1059180"/>
                    <a:pt x="6624986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6624986" y="45720"/>
                  </a:lnTo>
                  <a:moveTo>
                    <a:pt x="6624986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6624986" y="1107440"/>
                  </a:lnTo>
                  <a:cubicBezTo>
                    <a:pt x="6931057" y="1107440"/>
                    <a:pt x="7178707" y="859790"/>
                    <a:pt x="7178707" y="553720"/>
                  </a:cubicBezTo>
                  <a:cubicBezTo>
                    <a:pt x="7177436" y="247650"/>
                    <a:pt x="6929786" y="0"/>
                    <a:pt x="6624986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579361" y="2727914"/>
            <a:ext cx="5020006" cy="765176"/>
            <a:chOff x="0" y="0"/>
            <a:chExt cx="7177437" cy="11061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178707" cy="1107440"/>
            </a:xfrm>
            <a:custGeom>
              <a:avLst/>
              <a:gdLst/>
              <a:ahLst/>
              <a:cxnLst/>
              <a:rect l="l" t="t" r="r" b="b"/>
              <a:pathLst>
                <a:path w="7178707" h="1107440">
                  <a:moveTo>
                    <a:pt x="6624986" y="45720"/>
                  </a:moveTo>
                  <a:cubicBezTo>
                    <a:pt x="6904386" y="45720"/>
                    <a:pt x="7131717" y="273050"/>
                    <a:pt x="7131717" y="552450"/>
                  </a:cubicBezTo>
                  <a:cubicBezTo>
                    <a:pt x="7131717" y="831850"/>
                    <a:pt x="6904386" y="1059180"/>
                    <a:pt x="6624986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6624986" y="45720"/>
                  </a:lnTo>
                  <a:moveTo>
                    <a:pt x="6624986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6624986" y="1107440"/>
                  </a:lnTo>
                  <a:cubicBezTo>
                    <a:pt x="6931057" y="1107440"/>
                    <a:pt x="7178707" y="859790"/>
                    <a:pt x="7178707" y="553720"/>
                  </a:cubicBezTo>
                  <a:cubicBezTo>
                    <a:pt x="7177436" y="247650"/>
                    <a:pt x="6929786" y="0"/>
                    <a:pt x="6624986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79361" y="6254430"/>
            <a:ext cx="5020006" cy="765176"/>
            <a:chOff x="0" y="0"/>
            <a:chExt cx="7177437" cy="11061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78707" cy="1107440"/>
            </a:xfrm>
            <a:custGeom>
              <a:avLst/>
              <a:gdLst/>
              <a:ahLst/>
              <a:cxnLst/>
              <a:rect l="l" t="t" r="r" b="b"/>
              <a:pathLst>
                <a:path w="7178707" h="1107440">
                  <a:moveTo>
                    <a:pt x="6624986" y="45720"/>
                  </a:moveTo>
                  <a:cubicBezTo>
                    <a:pt x="6904386" y="45720"/>
                    <a:pt x="7131717" y="273050"/>
                    <a:pt x="7131717" y="552450"/>
                  </a:cubicBezTo>
                  <a:cubicBezTo>
                    <a:pt x="7131717" y="831850"/>
                    <a:pt x="6904386" y="1059180"/>
                    <a:pt x="6624986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6624986" y="45720"/>
                  </a:lnTo>
                  <a:moveTo>
                    <a:pt x="6624986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6624986" y="1107440"/>
                  </a:lnTo>
                  <a:cubicBezTo>
                    <a:pt x="6931057" y="1107440"/>
                    <a:pt x="7178707" y="859790"/>
                    <a:pt x="7178707" y="553720"/>
                  </a:cubicBezTo>
                  <a:cubicBezTo>
                    <a:pt x="7177436" y="247650"/>
                    <a:pt x="6929786" y="0"/>
                    <a:pt x="6624986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878471" y="4517993"/>
            <a:ext cx="4913789" cy="765176"/>
            <a:chOff x="0" y="0"/>
            <a:chExt cx="7025571" cy="11061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026841" cy="1107440"/>
            </a:xfrm>
            <a:custGeom>
              <a:avLst/>
              <a:gdLst/>
              <a:ahLst/>
              <a:cxnLst/>
              <a:rect l="l" t="t" r="r" b="b"/>
              <a:pathLst>
                <a:path w="7026841" h="1107440">
                  <a:moveTo>
                    <a:pt x="6473121" y="45720"/>
                  </a:moveTo>
                  <a:cubicBezTo>
                    <a:pt x="6752521" y="45720"/>
                    <a:pt x="6979851" y="273050"/>
                    <a:pt x="6979851" y="552450"/>
                  </a:cubicBezTo>
                  <a:cubicBezTo>
                    <a:pt x="6979851" y="831850"/>
                    <a:pt x="6752521" y="1059180"/>
                    <a:pt x="6473121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6473121" y="45720"/>
                  </a:lnTo>
                  <a:moveTo>
                    <a:pt x="6473121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6473121" y="1107440"/>
                  </a:lnTo>
                  <a:cubicBezTo>
                    <a:pt x="6779191" y="1107440"/>
                    <a:pt x="7026841" y="859790"/>
                    <a:pt x="7026841" y="553720"/>
                  </a:cubicBezTo>
                  <a:cubicBezTo>
                    <a:pt x="7025571" y="247650"/>
                    <a:pt x="6777921" y="0"/>
                    <a:pt x="6473121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78471" y="2723384"/>
            <a:ext cx="5020006" cy="765176"/>
            <a:chOff x="0" y="0"/>
            <a:chExt cx="7177437" cy="11061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78707" cy="1107440"/>
            </a:xfrm>
            <a:custGeom>
              <a:avLst/>
              <a:gdLst/>
              <a:ahLst/>
              <a:cxnLst/>
              <a:rect l="l" t="t" r="r" b="b"/>
              <a:pathLst>
                <a:path w="7178707" h="1107440">
                  <a:moveTo>
                    <a:pt x="6624986" y="45720"/>
                  </a:moveTo>
                  <a:cubicBezTo>
                    <a:pt x="6904386" y="45720"/>
                    <a:pt x="7131717" y="273050"/>
                    <a:pt x="7131717" y="552450"/>
                  </a:cubicBezTo>
                  <a:cubicBezTo>
                    <a:pt x="7131717" y="831850"/>
                    <a:pt x="6904386" y="1059180"/>
                    <a:pt x="6624986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6624986" y="45720"/>
                  </a:lnTo>
                  <a:moveTo>
                    <a:pt x="6624986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6624986" y="1107440"/>
                  </a:lnTo>
                  <a:cubicBezTo>
                    <a:pt x="6931057" y="1107440"/>
                    <a:pt x="7178707" y="859790"/>
                    <a:pt x="7178707" y="553720"/>
                  </a:cubicBezTo>
                  <a:cubicBezTo>
                    <a:pt x="7177436" y="247650"/>
                    <a:pt x="6929786" y="0"/>
                    <a:pt x="6624986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78471" y="6254430"/>
            <a:ext cx="4913789" cy="765176"/>
            <a:chOff x="0" y="0"/>
            <a:chExt cx="7025571" cy="11061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26841" cy="1107440"/>
            </a:xfrm>
            <a:custGeom>
              <a:avLst/>
              <a:gdLst/>
              <a:ahLst/>
              <a:cxnLst/>
              <a:rect l="l" t="t" r="r" b="b"/>
              <a:pathLst>
                <a:path w="7026841" h="1107440">
                  <a:moveTo>
                    <a:pt x="6473121" y="45720"/>
                  </a:moveTo>
                  <a:cubicBezTo>
                    <a:pt x="6752521" y="45720"/>
                    <a:pt x="6979851" y="273050"/>
                    <a:pt x="6979851" y="552450"/>
                  </a:cubicBezTo>
                  <a:cubicBezTo>
                    <a:pt x="6979851" y="831850"/>
                    <a:pt x="6752521" y="1059180"/>
                    <a:pt x="6473121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6473121" y="45720"/>
                  </a:lnTo>
                  <a:moveTo>
                    <a:pt x="6473121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6473121" y="1107440"/>
                  </a:lnTo>
                  <a:cubicBezTo>
                    <a:pt x="6779191" y="1107440"/>
                    <a:pt x="7026841" y="859790"/>
                    <a:pt x="7026841" y="553720"/>
                  </a:cubicBezTo>
                  <a:cubicBezTo>
                    <a:pt x="7025571" y="247650"/>
                    <a:pt x="6777921" y="0"/>
                    <a:pt x="6473121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072092" y="4616503"/>
            <a:ext cx="4343652" cy="49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4"/>
              </a:lnSpc>
            </a:pPr>
            <a:r>
              <a:rPr lang="en-US" sz="285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ZAPOJENÉ INSTITUCE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917538" y="2826424"/>
            <a:ext cx="4343652" cy="49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4"/>
              </a:lnSpc>
            </a:pPr>
            <a:r>
              <a:rPr lang="en-US" sz="285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NÁVRH VÝZKUMU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72092" y="6343883"/>
            <a:ext cx="4343652" cy="49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4"/>
              </a:lnSpc>
            </a:pPr>
            <a:r>
              <a:rPr lang="en-US" sz="285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PŘEDVÝZKUM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84688" y="4616503"/>
            <a:ext cx="4701355" cy="49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4"/>
              </a:lnSpc>
            </a:pPr>
            <a:r>
              <a:rPr lang="en-US" sz="285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NEFORMÁLNÍ VZDĚLÁVÁNÍ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163539" y="2830953"/>
            <a:ext cx="4343652" cy="49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4"/>
              </a:lnSpc>
            </a:pPr>
            <a:r>
              <a:rPr lang="en-US" sz="285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KOMPETENČNÍ RÁMEC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163539" y="6352941"/>
            <a:ext cx="4343652" cy="49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4"/>
              </a:lnSpc>
            </a:pPr>
            <a:r>
              <a:rPr lang="en-US" sz="285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VÝZKUMNÉ OTÁZKY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5343" y="920919"/>
            <a:ext cx="8577861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Kompetenční rámec absolventa učitelství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15343" y="3381248"/>
            <a:ext cx="7443706" cy="161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Závazný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dokument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MŠMT z </a:t>
            </a: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roku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2023, </a:t>
            </a: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který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definuje</a:t>
            </a:r>
            <a:r>
              <a:rPr lang="en-US" sz="22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společné</a:t>
            </a:r>
            <a:r>
              <a:rPr lang="en-US" sz="22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profesní</a:t>
            </a:r>
            <a:r>
              <a:rPr lang="en-US" sz="22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kompetence</a:t>
            </a:r>
            <a:r>
              <a:rPr lang="en-US" sz="22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učitelů</a:t>
            </a:r>
            <a:r>
              <a:rPr lang="en-US" sz="22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které</a:t>
            </a:r>
            <a:r>
              <a:rPr lang="en-US" sz="22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by </a:t>
            </a:r>
            <a:r>
              <a:rPr lang="en-US" sz="22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měli</a:t>
            </a:r>
            <a:r>
              <a:rPr lang="en-US" sz="22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získat</a:t>
            </a:r>
            <a:r>
              <a:rPr lang="en-US" sz="22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v </a:t>
            </a:r>
            <a:r>
              <a:rPr lang="en-US" sz="22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rámci</a:t>
            </a:r>
            <a:r>
              <a:rPr lang="en-US" sz="22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pregraduální</a:t>
            </a:r>
            <a:r>
              <a:rPr lang="en-US" sz="22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přípravy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446640" y="8770426"/>
            <a:ext cx="2480140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 / 12</a:t>
            </a:r>
          </a:p>
        </p:txBody>
      </p:sp>
      <p:sp>
        <p:nvSpPr>
          <p:cNvPr id="5" name="AutoShape 5"/>
          <p:cNvSpPr/>
          <p:nvPr/>
        </p:nvSpPr>
        <p:spPr>
          <a:xfrm>
            <a:off x="525898" y="9139996"/>
            <a:ext cx="17400871" cy="1905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525898" y="9297747"/>
            <a:ext cx="17400871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1: Kompetenční rámec absolventa a absolventky učitelství, MŠMT, Praha, 2023 (Dostupné na webu z 20.11.2024 https://msmt.gov.cz/uploads/kompetencni_ramec_absolventa_2023_10.pdf)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837981" y="808433"/>
            <a:ext cx="7762972" cy="1139674"/>
            <a:chOff x="0" y="0"/>
            <a:chExt cx="7452020" cy="11061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453289" cy="1107440"/>
            </a:xfrm>
            <a:custGeom>
              <a:avLst/>
              <a:gdLst/>
              <a:ahLst/>
              <a:cxnLst/>
              <a:rect l="l" t="t" r="r" b="b"/>
              <a:pathLst>
                <a:path w="7453289" h="1107440">
                  <a:moveTo>
                    <a:pt x="6899570" y="45720"/>
                  </a:moveTo>
                  <a:cubicBezTo>
                    <a:pt x="7178970" y="45720"/>
                    <a:pt x="7406300" y="273050"/>
                    <a:pt x="7406300" y="552450"/>
                  </a:cubicBezTo>
                  <a:cubicBezTo>
                    <a:pt x="7406300" y="831850"/>
                    <a:pt x="7178970" y="1059180"/>
                    <a:pt x="6899570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6899570" y="45720"/>
                  </a:lnTo>
                  <a:moveTo>
                    <a:pt x="6899570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6899570" y="1107440"/>
                  </a:lnTo>
                  <a:cubicBezTo>
                    <a:pt x="7205639" y="1107440"/>
                    <a:pt x="7453289" y="859790"/>
                    <a:pt x="7453289" y="553720"/>
                  </a:cubicBezTo>
                  <a:cubicBezTo>
                    <a:pt x="7452020" y="247650"/>
                    <a:pt x="7204370" y="0"/>
                    <a:pt x="689957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340613" y="959019"/>
            <a:ext cx="6757708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VYUČOVANÉ OBORY A JEJICH ZPROSTŘEDKOVÁNÍ ŽÁKŮM A ŽÁKYNÍM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870118" y="2110032"/>
            <a:ext cx="7730835" cy="1139674"/>
            <a:chOff x="0" y="0"/>
            <a:chExt cx="7421170" cy="11061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422440" cy="1107440"/>
            </a:xfrm>
            <a:custGeom>
              <a:avLst/>
              <a:gdLst/>
              <a:ahLst/>
              <a:cxnLst/>
              <a:rect l="l" t="t" r="r" b="b"/>
              <a:pathLst>
                <a:path w="7422440" h="1107440">
                  <a:moveTo>
                    <a:pt x="6868720" y="45720"/>
                  </a:moveTo>
                  <a:cubicBezTo>
                    <a:pt x="7148120" y="45720"/>
                    <a:pt x="7375450" y="273050"/>
                    <a:pt x="7375450" y="552450"/>
                  </a:cubicBezTo>
                  <a:cubicBezTo>
                    <a:pt x="7375450" y="831850"/>
                    <a:pt x="7148120" y="1059180"/>
                    <a:pt x="6868720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6868720" y="45720"/>
                  </a:lnTo>
                  <a:moveTo>
                    <a:pt x="6868720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6868720" y="1107440"/>
                  </a:lnTo>
                  <a:cubicBezTo>
                    <a:pt x="7174790" y="1107440"/>
                    <a:pt x="7422440" y="859790"/>
                    <a:pt x="7422440" y="553720"/>
                  </a:cubicBezTo>
                  <a:cubicBezTo>
                    <a:pt x="7421170" y="247650"/>
                    <a:pt x="7173520" y="0"/>
                    <a:pt x="686872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04851" y="2443649"/>
            <a:ext cx="7093505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PLÁNOVÁNÍ, VEDENÍ A REFLEXE VÝUKY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837981" y="3411631"/>
            <a:ext cx="7762972" cy="1139674"/>
            <a:chOff x="0" y="0"/>
            <a:chExt cx="7452020" cy="11061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453289" cy="1107440"/>
            </a:xfrm>
            <a:custGeom>
              <a:avLst/>
              <a:gdLst/>
              <a:ahLst/>
              <a:cxnLst/>
              <a:rect l="l" t="t" r="r" b="b"/>
              <a:pathLst>
                <a:path w="7453289" h="1107440">
                  <a:moveTo>
                    <a:pt x="6899570" y="45720"/>
                  </a:moveTo>
                  <a:cubicBezTo>
                    <a:pt x="7178970" y="45720"/>
                    <a:pt x="7406300" y="273050"/>
                    <a:pt x="7406300" y="552450"/>
                  </a:cubicBezTo>
                  <a:cubicBezTo>
                    <a:pt x="7406300" y="831850"/>
                    <a:pt x="7178970" y="1059180"/>
                    <a:pt x="6899570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6899570" y="45720"/>
                  </a:lnTo>
                  <a:moveTo>
                    <a:pt x="6899570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6899570" y="1107440"/>
                  </a:lnTo>
                  <a:cubicBezTo>
                    <a:pt x="7205639" y="1107440"/>
                    <a:pt x="7453289" y="859790"/>
                    <a:pt x="7453289" y="553720"/>
                  </a:cubicBezTo>
                  <a:cubicBezTo>
                    <a:pt x="7452020" y="247650"/>
                    <a:pt x="7204370" y="0"/>
                    <a:pt x="689957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55048" y="3745006"/>
            <a:ext cx="7093505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PROSTŘEDÍ PRO UČENÍ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920314" y="4713230"/>
            <a:ext cx="7762972" cy="1139674"/>
            <a:chOff x="0" y="0"/>
            <a:chExt cx="7452020" cy="110617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453289" cy="1107440"/>
            </a:xfrm>
            <a:custGeom>
              <a:avLst/>
              <a:gdLst/>
              <a:ahLst/>
              <a:cxnLst/>
              <a:rect l="l" t="t" r="r" b="b"/>
              <a:pathLst>
                <a:path w="7453289" h="1107440">
                  <a:moveTo>
                    <a:pt x="6899570" y="45720"/>
                  </a:moveTo>
                  <a:cubicBezTo>
                    <a:pt x="7178970" y="45720"/>
                    <a:pt x="7406300" y="273050"/>
                    <a:pt x="7406300" y="552450"/>
                  </a:cubicBezTo>
                  <a:cubicBezTo>
                    <a:pt x="7406300" y="831850"/>
                    <a:pt x="7178970" y="1059180"/>
                    <a:pt x="6899570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6899570" y="45720"/>
                  </a:lnTo>
                  <a:moveTo>
                    <a:pt x="6899570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6899570" y="1107440"/>
                  </a:lnTo>
                  <a:cubicBezTo>
                    <a:pt x="7205639" y="1107440"/>
                    <a:pt x="7453289" y="859790"/>
                    <a:pt x="7453289" y="553720"/>
                  </a:cubicBezTo>
                  <a:cubicBezTo>
                    <a:pt x="7452020" y="247650"/>
                    <a:pt x="7204370" y="0"/>
                    <a:pt x="689957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0265" y="5046605"/>
            <a:ext cx="7093505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ZPĚTNÁ VAZBA A HODNOCENÍ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945532" y="6014829"/>
            <a:ext cx="7762972" cy="1139674"/>
            <a:chOff x="0" y="0"/>
            <a:chExt cx="7452020" cy="110617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453289" cy="1107440"/>
            </a:xfrm>
            <a:custGeom>
              <a:avLst/>
              <a:gdLst/>
              <a:ahLst/>
              <a:cxnLst/>
              <a:rect l="l" t="t" r="r" b="b"/>
              <a:pathLst>
                <a:path w="7453289" h="1107440">
                  <a:moveTo>
                    <a:pt x="6899570" y="45720"/>
                  </a:moveTo>
                  <a:cubicBezTo>
                    <a:pt x="7178970" y="45720"/>
                    <a:pt x="7406300" y="273050"/>
                    <a:pt x="7406300" y="552450"/>
                  </a:cubicBezTo>
                  <a:cubicBezTo>
                    <a:pt x="7406300" y="831850"/>
                    <a:pt x="7178970" y="1059180"/>
                    <a:pt x="6899570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6899570" y="45720"/>
                  </a:lnTo>
                  <a:moveTo>
                    <a:pt x="6899570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6899570" y="1107440"/>
                  </a:lnTo>
                  <a:cubicBezTo>
                    <a:pt x="7205639" y="1107440"/>
                    <a:pt x="7453289" y="859790"/>
                    <a:pt x="7453289" y="553720"/>
                  </a:cubicBezTo>
                  <a:cubicBezTo>
                    <a:pt x="7452020" y="247650"/>
                    <a:pt x="7204370" y="0"/>
                    <a:pt x="689957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0265" y="6348204"/>
            <a:ext cx="7093505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PROFESNÍ SPOLUPRÁCE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945532" y="7316428"/>
            <a:ext cx="7762972" cy="1139674"/>
            <a:chOff x="0" y="0"/>
            <a:chExt cx="7452020" cy="110617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453289" cy="1107440"/>
            </a:xfrm>
            <a:custGeom>
              <a:avLst/>
              <a:gdLst/>
              <a:ahLst/>
              <a:cxnLst/>
              <a:rect l="l" t="t" r="r" b="b"/>
              <a:pathLst>
                <a:path w="7453289" h="1107440">
                  <a:moveTo>
                    <a:pt x="6899570" y="45720"/>
                  </a:moveTo>
                  <a:cubicBezTo>
                    <a:pt x="7178970" y="45720"/>
                    <a:pt x="7406300" y="273050"/>
                    <a:pt x="7406300" y="552450"/>
                  </a:cubicBezTo>
                  <a:cubicBezTo>
                    <a:pt x="7406300" y="831850"/>
                    <a:pt x="7178970" y="1059180"/>
                    <a:pt x="6899570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6899570" y="45720"/>
                  </a:lnTo>
                  <a:moveTo>
                    <a:pt x="6899570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6899570" y="1107440"/>
                  </a:lnTo>
                  <a:cubicBezTo>
                    <a:pt x="7205639" y="1107440"/>
                    <a:pt x="7453289" y="859790"/>
                    <a:pt x="7453289" y="553720"/>
                  </a:cubicBezTo>
                  <a:cubicBezTo>
                    <a:pt x="7452020" y="247650"/>
                    <a:pt x="7204370" y="0"/>
                    <a:pt x="689957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328352" y="7446720"/>
            <a:ext cx="6946897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PROFESNÍ SEBEPOJETÍ, ROZVOJ, ETIKA A DUŠEVNÍ ZDRAVÍ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724400" y="4617721"/>
            <a:ext cx="130820" cy="29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5343" y="5507464"/>
            <a:ext cx="7443706" cy="161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Závazný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dokument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MŠMT z </a:t>
            </a: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roku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2023, </a:t>
            </a: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který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definuje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společné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profesní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kompetence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učitelů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které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by </a:t>
            </a: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měli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získat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v </a:t>
            </a: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rámci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pregraduální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přípravy</a:t>
            </a:r>
            <a:r>
              <a:rPr lang="en-US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5343" y="1108492"/>
            <a:ext cx="8577861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Neformální vzdělávání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161473"/>
            <a:ext cx="14979618" cy="215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Neformální vzdělávání je </a:t>
            </a:r>
            <a:r>
              <a:rPr lang="en-US" sz="21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proces získávání znalostí, dovedností a zkušeností mimo tradiční školní systém. </a:t>
            </a:r>
          </a:p>
          <a:p>
            <a:pPr algn="l">
              <a:lnSpc>
                <a:spcPts val="4399"/>
              </a:lnSpc>
            </a:pP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Probíhá v přirozeném prostředí, například v muzeích, knihovnách, zájmových kroužcích nebo při volnočasových aktivitách, a je zaměřeno na praktické, interaktivní a často dobrovolné formy učení.</a:t>
            </a:r>
          </a:p>
          <a:p>
            <a:pPr algn="l">
              <a:lnSpc>
                <a:spcPts val="4400"/>
              </a:lnSpc>
            </a:pP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Cílem je rozvíjet jednotlivce v různých oblastech života bez formálních zkoušek a certifikátů.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675369" y="9757115"/>
            <a:ext cx="2480140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/ 12</a:t>
            </a:r>
          </a:p>
        </p:txBody>
      </p:sp>
      <p:sp>
        <p:nvSpPr>
          <p:cNvPr id="5" name="Freeform 5"/>
          <p:cNvSpPr/>
          <p:nvPr/>
        </p:nvSpPr>
        <p:spPr>
          <a:xfrm>
            <a:off x="12984759" y="6007289"/>
            <a:ext cx="456791" cy="1081163"/>
          </a:xfrm>
          <a:custGeom>
            <a:avLst/>
            <a:gdLst/>
            <a:ahLst/>
            <a:cxnLst/>
            <a:rect l="l" t="t" r="r" b="b"/>
            <a:pathLst>
              <a:path w="456791" h="1081163">
                <a:moveTo>
                  <a:pt x="0" y="0"/>
                </a:moveTo>
                <a:lnTo>
                  <a:pt x="456792" y="0"/>
                </a:lnTo>
                <a:lnTo>
                  <a:pt x="456792" y="1081163"/>
                </a:lnTo>
                <a:lnTo>
                  <a:pt x="0" y="10811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4293277" y="6795524"/>
            <a:ext cx="456791" cy="1081163"/>
          </a:xfrm>
          <a:custGeom>
            <a:avLst/>
            <a:gdLst/>
            <a:ahLst/>
            <a:cxnLst/>
            <a:rect l="l" t="t" r="r" b="b"/>
            <a:pathLst>
              <a:path w="456791" h="1081163">
                <a:moveTo>
                  <a:pt x="0" y="0"/>
                </a:moveTo>
                <a:lnTo>
                  <a:pt x="456791" y="0"/>
                </a:lnTo>
                <a:lnTo>
                  <a:pt x="456791" y="1081163"/>
                </a:lnTo>
                <a:lnTo>
                  <a:pt x="0" y="1081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AutoShape 7"/>
          <p:cNvSpPr/>
          <p:nvPr/>
        </p:nvSpPr>
        <p:spPr>
          <a:xfrm>
            <a:off x="8764651" y="4723904"/>
            <a:ext cx="0" cy="5080836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3007855" y="7981273"/>
            <a:ext cx="3027635" cy="7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Účastník neformálního vzdělávání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02515" y="7073763"/>
            <a:ext cx="3027635" cy="7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>
                <a:solidFill>
                  <a:srgbClr val="FF5757"/>
                </a:solidFill>
                <a:latin typeface="Abril Fatface"/>
                <a:ea typeface="Abril Fatface"/>
                <a:cs typeface="Abril Fatface"/>
                <a:sym typeface="Abril Fatface"/>
              </a:rPr>
              <a:t>Student v roli lektora neformálního vzdělávání</a:t>
            </a:r>
          </a:p>
        </p:txBody>
      </p:sp>
      <p:sp>
        <p:nvSpPr>
          <p:cNvPr id="10" name="Freeform 10"/>
          <p:cNvSpPr/>
          <p:nvPr/>
        </p:nvSpPr>
        <p:spPr>
          <a:xfrm rot="-7677386" flipH="1">
            <a:off x="3553688" y="5982194"/>
            <a:ext cx="1049841" cy="296580"/>
          </a:xfrm>
          <a:custGeom>
            <a:avLst/>
            <a:gdLst/>
            <a:ahLst/>
            <a:cxnLst/>
            <a:rect l="l" t="t" r="r" b="b"/>
            <a:pathLst>
              <a:path w="1049841" h="296580">
                <a:moveTo>
                  <a:pt x="1049841" y="0"/>
                </a:moveTo>
                <a:lnTo>
                  <a:pt x="0" y="0"/>
                </a:lnTo>
                <a:lnTo>
                  <a:pt x="0" y="296580"/>
                </a:lnTo>
                <a:lnTo>
                  <a:pt x="1049841" y="296580"/>
                </a:lnTo>
                <a:lnTo>
                  <a:pt x="10498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>
          <a:xfrm rot="-2949196" flipH="1" flipV="1">
            <a:off x="4448964" y="5993220"/>
            <a:ext cx="1049841" cy="296580"/>
          </a:xfrm>
          <a:custGeom>
            <a:avLst/>
            <a:gdLst/>
            <a:ahLst/>
            <a:cxnLst/>
            <a:rect l="l" t="t" r="r" b="b"/>
            <a:pathLst>
              <a:path w="1049841" h="296580">
                <a:moveTo>
                  <a:pt x="1049841" y="296580"/>
                </a:moveTo>
                <a:lnTo>
                  <a:pt x="0" y="296580"/>
                </a:lnTo>
                <a:lnTo>
                  <a:pt x="0" y="0"/>
                </a:lnTo>
                <a:lnTo>
                  <a:pt x="1049841" y="0"/>
                </a:lnTo>
                <a:lnTo>
                  <a:pt x="1049841" y="29658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2" name="Freeform 12"/>
          <p:cNvSpPr/>
          <p:nvPr/>
        </p:nvSpPr>
        <p:spPr>
          <a:xfrm rot="284321" flipH="1" flipV="1">
            <a:off x="4868088" y="6639690"/>
            <a:ext cx="1049841" cy="296580"/>
          </a:xfrm>
          <a:custGeom>
            <a:avLst/>
            <a:gdLst/>
            <a:ahLst/>
            <a:cxnLst/>
            <a:rect l="l" t="t" r="r" b="b"/>
            <a:pathLst>
              <a:path w="1049841" h="296580">
                <a:moveTo>
                  <a:pt x="1049841" y="296580"/>
                </a:moveTo>
                <a:lnTo>
                  <a:pt x="0" y="296580"/>
                </a:lnTo>
                <a:lnTo>
                  <a:pt x="0" y="0"/>
                </a:lnTo>
                <a:lnTo>
                  <a:pt x="1049841" y="0"/>
                </a:lnTo>
                <a:lnTo>
                  <a:pt x="1049841" y="29658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Freeform 13"/>
          <p:cNvSpPr/>
          <p:nvPr/>
        </p:nvSpPr>
        <p:spPr>
          <a:xfrm rot="284321" flipV="1">
            <a:off x="3128204" y="6639690"/>
            <a:ext cx="1049841" cy="296580"/>
          </a:xfrm>
          <a:custGeom>
            <a:avLst/>
            <a:gdLst/>
            <a:ahLst/>
            <a:cxnLst/>
            <a:rect l="l" t="t" r="r" b="b"/>
            <a:pathLst>
              <a:path w="1049841" h="296580">
                <a:moveTo>
                  <a:pt x="0" y="296580"/>
                </a:moveTo>
                <a:lnTo>
                  <a:pt x="1049842" y="296580"/>
                </a:lnTo>
                <a:lnTo>
                  <a:pt x="1049842" y="0"/>
                </a:lnTo>
                <a:lnTo>
                  <a:pt x="0" y="0"/>
                </a:lnTo>
                <a:lnTo>
                  <a:pt x="0" y="29658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4" name="TextBox 14"/>
          <p:cNvSpPr txBox="1"/>
          <p:nvPr/>
        </p:nvSpPr>
        <p:spPr>
          <a:xfrm>
            <a:off x="2415786" y="5411105"/>
            <a:ext cx="1403924" cy="7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Zisk</a:t>
            </a:r>
          </a:p>
          <a:p>
            <a:pPr algn="ctr">
              <a:lnSpc>
                <a:spcPts val="2874"/>
              </a:lnSpc>
            </a:pPr>
            <a:r>
              <a:rPr lang="en-US" sz="205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znalostí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29378" y="5422131"/>
            <a:ext cx="1568244" cy="7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Rozvoj </a:t>
            </a:r>
          </a:p>
          <a:p>
            <a:pPr algn="ctr">
              <a:lnSpc>
                <a:spcPts val="2874"/>
              </a:lnSpc>
            </a:pPr>
            <a:r>
              <a:rPr lang="en-US" sz="205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dovedností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28385" y="6616726"/>
            <a:ext cx="1449110" cy="7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Praktická </a:t>
            </a:r>
          </a:p>
          <a:p>
            <a:pPr algn="ctr">
              <a:lnSpc>
                <a:spcPts val="2874"/>
              </a:lnSpc>
            </a:pPr>
            <a:r>
              <a:rPr lang="en-US" sz="205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zkušenost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88463" y="6511108"/>
            <a:ext cx="1431263" cy="7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Sociální </a:t>
            </a:r>
          </a:p>
          <a:p>
            <a:pPr algn="ctr">
              <a:lnSpc>
                <a:spcPts val="2874"/>
              </a:lnSpc>
            </a:pPr>
            <a:r>
              <a:rPr lang="en-US" sz="205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aktivita</a:t>
            </a:r>
          </a:p>
        </p:txBody>
      </p:sp>
      <p:sp>
        <p:nvSpPr>
          <p:cNvPr id="18" name="Freeform 18"/>
          <p:cNvSpPr/>
          <p:nvPr/>
        </p:nvSpPr>
        <p:spPr>
          <a:xfrm rot="-7677386" flipH="1">
            <a:off x="12269178" y="5259077"/>
            <a:ext cx="1049841" cy="296580"/>
          </a:xfrm>
          <a:custGeom>
            <a:avLst/>
            <a:gdLst/>
            <a:ahLst/>
            <a:cxnLst/>
            <a:rect l="l" t="t" r="r" b="b"/>
            <a:pathLst>
              <a:path w="1049841" h="296580">
                <a:moveTo>
                  <a:pt x="1049841" y="0"/>
                </a:moveTo>
                <a:lnTo>
                  <a:pt x="0" y="0"/>
                </a:lnTo>
                <a:lnTo>
                  <a:pt x="0" y="296580"/>
                </a:lnTo>
                <a:lnTo>
                  <a:pt x="1049841" y="296580"/>
                </a:lnTo>
                <a:lnTo>
                  <a:pt x="10498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9" name="Freeform 19"/>
          <p:cNvSpPr/>
          <p:nvPr/>
        </p:nvSpPr>
        <p:spPr>
          <a:xfrm rot="-2949196" flipH="1" flipV="1">
            <a:off x="13078807" y="5271504"/>
            <a:ext cx="1049841" cy="296580"/>
          </a:xfrm>
          <a:custGeom>
            <a:avLst/>
            <a:gdLst/>
            <a:ahLst/>
            <a:cxnLst/>
            <a:rect l="l" t="t" r="r" b="b"/>
            <a:pathLst>
              <a:path w="1049841" h="296580">
                <a:moveTo>
                  <a:pt x="1049841" y="296580"/>
                </a:moveTo>
                <a:lnTo>
                  <a:pt x="0" y="296580"/>
                </a:lnTo>
                <a:lnTo>
                  <a:pt x="0" y="0"/>
                </a:lnTo>
                <a:lnTo>
                  <a:pt x="1049841" y="0"/>
                </a:lnTo>
                <a:lnTo>
                  <a:pt x="1049841" y="29658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0" name="Freeform 20"/>
          <p:cNvSpPr/>
          <p:nvPr/>
        </p:nvSpPr>
        <p:spPr>
          <a:xfrm rot="284321" flipH="1" flipV="1">
            <a:off x="13500995" y="5883379"/>
            <a:ext cx="1049841" cy="296580"/>
          </a:xfrm>
          <a:custGeom>
            <a:avLst/>
            <a:gdLst/>
            <a:ahLst/>
            <a:cxnLst/>
            <a:rect l="l" t="t" r="r" b="b"/>
            <a:pathLst>
              <a:path w="1049841" h="296580">
                <a:moveTo>
                  <a:pt x="1049841" y="296580"/>
                </a:moveTo>
                <a:lnTo>
                  <a:pt x="0" y="296580"/>
                </a:lnTo>
                <a:lnTo>
                  <a:pt x="0" y="0"/>
                </a:lnTo>
                <a:lnTo>
                  <a:pt x="1049841" y="0"/>
                </a:lnTo>
                <a:lnTo>
                  <a:pt x="1049841" y="29658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1" name="Freeform 21"/>
          <p:cNvSpPr/>
          <p:nvPr/>
        </p:nvSpPr>
        <p:spPr>
          <a:xfrm rot="284321" flipV="1">
            <a:off x="11866418" y="5936790"/>
            <a:ext cx="1049841" cy="296580"/>
          </a:xfrm>
          <a:custGeom>
            <a:avLst/>
            <a:gdLst/>
            <a:ahLst/>
            <a:cxnLst/>
            <a:rect l="l" t="t" r="r" b="b"/>
            <a:pathLst>
              <a:path w="1049841" h="296580">
                <a:moveTo>
                  <a:pt x="0" y="296580"/>
                </a:moveTo>
                <a:lnTo>
                  <a:pt x="1049841" y="296580"/>
                </a:lnTo>
                <a:lnTo>
                  <a:pt x="1049841" y="0"/>
                </a:lnTo>
                <a:lnTo>
                  <a:pt x="0" y="0"/>
                </a:lnTo>
                <a:lnTo>
                  <a:pt x="0" y="29658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2" name="TextBox 22"/>
          <p:cNvSpPr txBox="1"/>
          <p:nvPr/>
        </p:nvSpPr>
        <p:spPr>
          <a:xfrm>
            <a:off x="11198754" y="4757048"/>
            <a:ext cx="1403924" cy="7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Zisk</a:t>
            </a:r>
            <a:endParaRPr lang="en-US" sz="2052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ctr">
              <a:lnSpc>
                <a:spcPts val="2874"/>
              </a:lnSpc>
            </a:pPr>
            <a:r>
              <a:rPr lang="en-US" sz="2052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052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znalostí</a:t>
            </a:r>
            <a:endParaRPr lang="en-US" sz="2052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4087445" y="4824760"/>
            <a:ext cx="1568244" cy="7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Rozvoj</a:t>
            </a:r>
            <a:r>
              <a:rPr lang="en-US" sz="2052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  <a:p>
            <a:pPr algn="ctr">
              <a:lnSpc>
                <a:spcPts val="2874"/>
              </a:lnSpc>
            </a:pPr>
            <a:r>
              <a:rPr lang="en-US" sz="2052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dovedností</a:t>
            </a:r>
            <a:endParaRPr lang="en-US" sz="2052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4511923" y="6010658"/>
            <a:ext cx="1449110" cy="7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Praktická</a:t>
            </a:r>
            <a:r>
              <a:rPr lang="en-US" sz="2052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  <a:p>
            <a:pPr algn="ctr">
              <a:lnSpc>
                <a:spcPts val="2874"/>
              </a:lnSpc>
            </a:pPr>
            <a:r>
              <a:rPr lang="en-US" sz="2052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zkušenost</a:t>
            </a:r>
            <a:endParaRPr lang="en-US" sz="2052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483123" y="5889121"/>
            <a:ext cx="1431263" cy="7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Sociální</a:t>
            </a:r>
            <a:r>
              <a:rPr lang="en-US" sz="2052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  <a:p>
            <a:pPr algn="ctr">
              <a:lnSpc>
                <a:spcPts val="2874"/>
              </a:lnSpc>
            </a:pPr>
            <a:r>
              <a:rPr lang="en-US" sz="2052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aktivita</a:t>
            </a:r>
            <a:endParaRPr lang="en-US" sz="2052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6" name="Freeform 26"/>
          <p:cNvSpPr/>
          <p:nvPr/>
        </p:nvSpPr>
        <p:spPr>
          <a:xfrm rot="-4203874" flipH="1">
            <a:off x="11978904" y="8203118"/>
            <a:ext cx="1049841" cy="296580"/>
          </a:xfrm>
          <a:custGeom>
            <a:avLst/>
            <a:gdLst/>
            <a:ahLst/>
            <a:cxnLst/>
            <a:rect l="l" t="t" r="r" b="b"/>
            <a:pathLst>
              <a:path w="1049841" h="296580">
                <a:moveTo>
                  <a:pt x="1049842" y="0"/>
                </a:moveTo>
                <a:lnTo>
                  <a:pt x="0" y="0"/>
                </a:lnTo>
                <a:lnTo>
                  <a:pt x="0" y="296580"/>
                </a:lnTo>
                <a:lnTo>
                  <a:pt x="1049842" y="296580"/>
                </a:lnTo>
                <a:lnTo>
                  <a:pt x="104984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7" name="Freeform 27"/>
          <p:cNvSpPr/>
          <p:nvPr/>
        </p:nvSpPr>
        <p:spPr>
          <a:xfrm rot="-6469635" flipH="1" flipV="1">
            <a:off x="13576551" y="8199544"/>
            <a:ext cx="1049841" cy="296580"/>
          </a:xfrm>
          <a:custGeom>
            <a:avLst/>
            <a:gdLst/>
            <a:ahLst/>
            <a:cxnLst/>
            <a:rect l="l" t="t" r="r" b="b"/>
            <a:pathLst>
              <a:path w="1049841" h="296580">
                <a:moveTo>
                  <a:pt x="1049841" y="296581"/>
                </a:moveTo>
                <a:lnTo>
                  <a:pt x="0" y="296581"/>
                </a:lnTo>
                <a:lnTo>
                  <a:pt x="0" y="0"/>
                </a:lnTo>
                <a:lnTo>
                  <a:pt x="1049841" y="0"/>
                </a:lnTo>
                <a:lnTo>
                  <a:pt x="1049841" y="29658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8" name="Freeform 28"/>
          <p:cNvSpPr/>
          <p:nvPr/>
        </p:nvSpPr>
        <p:spPr>
          <a:xfrm rot="-2699999" flipH="1" flipV="1">
            <a:off x="10599965" y="8015546"/>
            <a:ext cx="1049841" cy="296580"/>
          </a:xfrm>
          <a:custGeom>
            <a:avLst/>
            <a:gdLst/>
            <a:ahLst/>
            <a:cxnLst/>
            <a:rect l="l" t="t" r="r" b="b"/>
            <a:pathLst>
              <a:path w="1049841" h="296580">
                <a:moveTo>
                  <a:pt x="1049841" y="296580"/>
                </a:moveTo>
                <a:lnTo>
                  <a:pt x="0" y="296580"/>
                </a:lnTo>
                <a:lnTo>
                  <a:pt x="0" y="0"/>
                </a:lnTo>
                <a:lnTo>
                  <a:pt x="1049841" y="0"/>
                </a:lnTo>
                <a:lnTo>
                  <a:pt x="1049841" y="29658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9" name="Freeform 29"/>
          <p:cNvSpPr/>
          <p:nvPr/>
        </p:nvSpPr>
        <p:spPr>
          <a:xfrm rot="2700000" flipV="1">
            <a:off x="14822679" y="8049929"/>
            <a:ext cx="1049841" cy="296580"/>
          </a:xfrm>
          <a:custGeom>
            <a:avLst/>
            <a:gdLst/>
            <a:ahLst/>
            <a:cxnLst/>
            <a:rect l="l" t="t" r="r" b="b"/>
            <a:pathLst>
              <a:path w="1049841" h="296580">
                <a:moveTo>
                  <a:pt x="0" y="296580"/>
                </a:moveTo>
                <a:lnTo>
                  <a:pt x="1049841" y="296580"/>
                </a:lnTo>
                <a:lnTo>
                  <a:pt x="1049841" y="0"/>
                </a:lnTo>
                <a:lnTo>
                  <a:pt x="0" y="0"/>
                </a:lnTo>
                <a:lnTo>
                  <a:pt x="0" y="29658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0" name="TextBox 30"/>
          <p:cNvSpPr txBox="1"/>
          <p:nvPr/>
        </p:nvSpPr>
        <p:spPr>
          <a:xfrm>
            <a:off x="15370193" y="8727347"/>
            <a:ext cx="1403924" cy="7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 dirty="0" err="1">
                <a:solidFill>
                  <a:srgbClr val="FF5757"/>
                </a:solidFill>
                <a:latin typeface="Abril Fatface"/>
                <a:ea typeface="Abril Fatface"/>
                <a:cs typeface="Abril Fatface"/>
                <a:sym typeface="Abril Fatface"/>
              </a:rPr>
              <a:t>Předávání</a:t>
            </a:r>
            <a:endParaRPr lang="en-US" sz="2052" dirty="0">
              <a:solidFill>
                <a:srgbClr val="FF5757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ctr">
              <a:lnSpc>
                <a:spcPts val="2874"/>
              </a:lnSpc>
            </a:pPr>
            <a:r>
              <a:rPr lang="en-US" sz="2052" dirty="0">
                <a:solidFill>
                  <a:srgbClr val="FF5757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052" dirty="0" err="1">
                <a:solidFill>
                  <a:srgbClr val="FF5757"/>
                </a:solidFill>
                <a:latin typeface="Abril Fatface"/>
                <a:ea typeface="Abril Fatface"/>
                <a:cs typeface="Abril Fatface"/>
                <a:sym typeface="Abril Fatface"/>
              </a:rPr>
              <a:t>znalostí</a:t>
            </a:r>
            <a:endParaRPr lang="en-US" sz="2052" dirty="0">
              <a:solidFill>
                <a:srgbClr val="FF5757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069283" y="8637843"/>
            <a:ext cx="2499514" cy="10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 dirty="0" err="1">
                <a:solidFill>
                  <a:srgbClr val="FF5757"/>
                </a:solidFill>
                <a:latin typeface="Abril Fatface"/>
                <a:ea typeface="Abril Fatface"/>
                <a:cs typeface="Abril Fatface"/>
                <a:sym typeface="Abril Fatface"/>
              </a:rPr>
              <a:t>Rozvoj</a:t>
            </a:r>
            <a:r>
              <a:rPr lang="en-US" sz="2052" dirty="0">
                <a:solidFill>
                  <a:srgbClr val="FF5757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  <a:p>
            <a:pPr algn="ctr">
              <a:lnSpc>
                <a:spcPts val="2874"/>
              </a:lnSpc>
            </a:pPr>
            <a:r>
              <a:rPr lang="en-US" sz="2052" dirty="0" err="1">
                <a:solidFill>
                  <a:srgbClr val="FF5757"/>
                </a:solidFill>
                <a:latin typeface="Abril Fatface"/>
                <a:ea typeface="Abril Fatface"/>
                <a:cs typeface="Abril Fatface"/>
                <a:sym typeface="Abril Fatface"/>
              </a:rPr>
              <a:t>pedagogických</a:t>
            </a:r>
            <a:endParaRPr lang="en-US" sz="2052" dirty="0">
              <a:solidFill>
                <a:srgbClr val="FF5757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ctr">
              <a:lnSpc>
                <a:spcPts val="2874"/>
              </a:lnSpc>
            </a:pPr>
            <a:r>
              <a:rPr lang="en-US" sz="2052" dirty="0" err="1">
                <a:solidFill>
                  <a:srgbClr val="FF5757"/>
                </a:solidFill>
                <a:latin typeface="Abril Fatface"/>
                <a:ea typeface="Abril Fatface"/>
                <a:cs typeface="Abril Fatface"/>
                <a:sym typeface="Abril Fatface"/>
              </a:rPr>
              <a:t>dovedností</a:t>
            </a:r>
            <a:endParaRPr lang="en-US" sz="2052" dirty="0">
              <a:solidFill>
                <a:srgbClr val="FF5757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3668544" y="8906061"/>
            <a:ext cx="1449110" cy="10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 dirty="0" err="1">
                <a:solidFill>
                  <a:srgbClr val="FF5757"/>
                </a:solidFill>
                <a:latin typeface="Abril Fatface"/>
                <a:ea typeface="Abril Fatface"/>
                <a:cs typeface="Abril Fatface"/>
                <a:sym typeface="Abril Fatface"/>
              </a:rPr>
              <a:t>Mediovaná</a:t>
            </a:r>
            <a:r>
              <a:rPr lang="en-US" sz="2052" dirty="0">
                <a:solidFill>
                  <a:srgbClr val="FF5757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052" dirty="0" err="1">
                <a:solidFill>
                  <a:srgbClr val="FF5757"/>
                </a:solidFill>
                <a:latin typeface="Abril Fatface"/>
                <a:ea typeface="Abril Fatface"/>
                <a:cs typeface="Abril Fatface"/>
                <a:sym typeface="Abril Fatface"/>
              </a:rPr>
              <a:t>praktická</a:t>
            </a:r>
            <a:r>
              <a:rPr lang="en-US" sz="2052" dirty="0">
                <a:solidFill>
                  <a:srgbClr val="FF5757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  <a:p>
            <a:pPr algn="ctr">
              <a:lnSpc>
                <a:spcPts val="2874"/>
              </a:lnSpc>
            </a:pPr>
            <a:r>
              <a:rPr lang="en-US" sz="2052" dirty="0" err="1">
                <a:solidFill>
                  <a:srgbClr val="FF5757"/>
                </a:solidFill>
                <a:latin typeface="Abril Fatface"/>
                <a:ea typeface="Abril Fatface"/>
                <a:cs typeface="Abril Fatface"/>
                <a:sym typeface="Abril Fatface"/>
              </a:rPr>
              <a:t>zkušenost</a:t>
            </a:r>
            <a:endParaRPr lang="en-US" sz="2052" dirty="0">
              <a:solidFill>
                <a:srgbClr val="FF5757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1417561" y="8949425"/>
            <a:ext cx="1712866" cy="7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 dirty="0">
                <a:solidFill>
                  <a:srgbClr val="FF5757"/>
                </a:solidFill>
                <a:latin typeface="Abril Fatface"/>
                <a:ea typeface="Abril Fatface"/>
                <a:cs typeface="Abril Fatface"/>
                <a:sym typeface="Abril Fatface"/>
              </a:rPr>
              <a:t>Management </a:t>
            </a:r>
            <a:r>
              <a:rPr lang="en-US" sz="2052" dirty="0" err="1">
                <a:solidFill>
                  <a:srgbClr val="FF5757"/>
                </a:solidFill>
                <a:latin typeface="Abril Fatface"/>
                <a:ea typeface="Abril Fatface"/>
                <a:cs typeface="Abril Fatface"/>
                <a:sym typeface="Abril Fatface"/>
              </a:rPr>
              <a:t>skupiny</a:t>
            </a:r>
            <a:endParaRPr lang="en-US" sz="2052" dirty="0">
              <a:solidFill>
                <a:srgbClr val="FF5757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16868686" y="4664561"/>
            <a:ext cx="456791" cy="1081163"/>
          </a:xfrm>
          <a:custGeom>
            <a:avLst/>
            <a:gdLst/>
            <a:ahLst/>
            <a:cxnLst/>
            <a:rect l="l" t="t" r="r" b="b"/>
            <a:pathLst>
              <a:path w="456791" h="1081163">
                <a:moveTo>
                  <a:pt x="0" y="0"/>
                </a:moveTo>
                <a:lnTo>
                  <a:pt x="456791" y="0"/>
                </a:lnTo>
                <a:lnTo>
                  <a:pt x="456791" y="1081162"/>
                </a:lnTo>
                <a:lnTo>
                  <a:pt x="0" y="10811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5" name="TextBox 35"/>
          <p:cNvSpPr txBox="1"/>
          <p:nvPr/>
        </p:nvSpPr>
        <p:spPr>
          <a:xfrm>
            <a:off x="15583264" y="5789083"/>
            <a:ext cx="3027635" cy="357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>
                <a:solidFill>
                  <a:srgbClr val="5C5D60"/>
                </a:solidFill>
                <a:latin typeface="Abril Fatface"/>
                <a:ea typeface="Abril Fatface"/>
                <a:cs typeface="Abril Fatface"/>
                <a:sym typeface="Abril Fatface"/>
              </a:rPr>
              <a:t>Mentor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38095" y="459490"/>
            <a:ext cx="14039520" cy="10287000"/>
          </a:xfrm>
          <a:custGeom>
            <a:avLst/>
            <a:gdLst/>
            <a:ahLst/>
            <a:cxnLst/>
            <a:rect l="l" t="t" r="r" b="b"/>
            <a:pathLst>
              <a:path w="14039520" h="1028700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t="-6695" b="-6695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784934" y="2390660"/>
            <a:ext cx="16719529" cy="2378212"/>
            <a:chOff x="0" y="0"/>
            <a:chExt cx="22290842" cy="160406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290842" cy="1604068"/>
              <a:chOff x="0" y="0"/>
              <a:chExt cx="15203037" cy="110617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204308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15204308" h="1107440">
                    <a:moveTo>
                      <a:pt x="14650586" y="45720"/>
                    </a:moveTo>
                    <a:cubicBezTo>
                      <a:pt x="14929986" y="45720"/>
                      <a:pt x="15157317" y="273050"/>
                      <a:pt x="15157317" y="552450"/>
                    </a:cubicBezTo>
                    <a:cubicBezTo>
                      <a:pt x="15157317" y="831850"/>
                      <a:pt x="14929986" y="1059180"/>
                      <a:pt x="1465058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4650586" y="45720"/>
                    </a:lnTo>
                    <a:moveTo>
                      <a:pt x="1465058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4650586" y="1107440"/>
                    </a:lnTo>
                    <a:cubicBezTo>
                      <a:pt x="14956658" y="1107440"/>
                      <a:pt x="15204308" y="859790"/>
                      <a:pt x="15204308" y="553720"/>
                    </a:cubicBezTo>
                    <a:cubicBezTo>
                      <a:pt x="15203036" y="247650"/>
                      <a:pt x="14955386" y="0"/>
                      <a:pt x="1465058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cs-CZ" dirty="0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785741" y="308851"/>
              <a:ext cx="19096713" cy="444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</a:pPr>
              <a:endPara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923925"/>
            <a:ext cx="874244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Cíle</a:t>
            </a:r>
            <a:r>
              <a:rPr lang="en-US" sz="5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disertační</a:t>
            </a:r>
            <a:r>
              <a:rPr lang="en-US" sz="5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práce</a:t>
            </a:r>
            <a:endParaRPr lang="en-US" sz="5000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515214" y="9529351"/>
            <a:ext cx="2480140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 / 12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84934" y="5003616"/>
            <a:ext cx="16718131" cy="1203051"/>
            <a:chOff x="0" y="0"/>
            <a:chExt cx="15203037" cy="11061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204308" cy="1107440"/>
            </a:xfrm>
            <a:custGeom>
              <a:avLst/>
              <a:gdLst/>
              <a:ahLst/>
              <a:cxnLst/>
              <a:rect l="l" t="t" r="r" b="b"/>
              <a:pathLst>
                <a:path w="15204308" h="1107440">
                  <a:moveTo>
                    <a:pt x="14650586" y="45720"/>
                  </a:moveTo>
                  <a:cubicBezTo>
                    <a:pt x="14929986" y="45720"/>
                    <a:pt x="15157317" y="273050"/>
                    <a:pt x="15157317" y="552450"/>
                  </a:cubicBezTo>
                  <a:cubicBezTo>
                    <a:pt x="15157317" y="831850"/>
                    <a:pt x="14929986" y="1059180"/>
                    <a:pt x="14650586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14650586" y="45720"/>
                  </a:lnTo>
                  <a:moveTo>
                    <a:pt x="14650586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14650586" y="1107440"/>
                  </a:lnTo>
                  <a:cubicBezTo>
                    <a:pt x="14956658" y="1107440"/>
                    <a:pt x="15204308" y="859790"/>
                    <a:pt x="15204308" y="553720"/>
                  </a:cubicBezTo>
                  <a:cubicBezTo>
                    <a:pt x="15203036" y="247650"/>
                    <a:pt x="14955386" y="0"/>
                    <a:pt x="14650586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93294" y="5295900"/>
            <a:ext cx="1551709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2) REALIZACE KVANTITATIVNÍHO VÝZKUMU VLIVU NEFORMÁLNÍHO VZDĚLÁVÁNÍ NA ROZVOJ KOMPETENCÍ STUDENTŮ UČITELSTVÍ PŘÍRODNÍCH VĚD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84934" y="6362700"/>
            <a:ext cx="16718131" cy="1203051"/>
            <a:chOff x="0" y="0"/>
            <a:chExt cx="22290842" cy="160406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2290842" cy="1604068"/>
              <a:chOff x="0" y="0"/>
              <a:chExt cx="15203037" cy="110617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5204308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15204308" h="1107440">
                    <a:moveTo>
                      <a:pt x="14650586" y="45720"/>
                    </a:moveTo>
                    <a:cubicBezTo>
                      <a:pt x="14929986" y="45720"/>
                      <a:pt x="15157317" y="273050"/>
                      <a:pt x="15157317" y="552450"/>
                    </a:cubicBezTo>
                    <a:cubicBezTo>
                      <a:pt x="15157317" y="831850"/>
                      <a:pt x="14929986" y="1059180"/>
                      <a:pt x="1465058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4650586" y="45720"/>
                    </a:lnTo>
                    <a:moveTo>
                      <a:pt x="1465058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4650586" y="1107440"/>
                    </a:lnTo>
                    <a:cubicBezTo>
                      <a:pt x="14956658" y="1107440"/>
                      <a:pt x="15204308" y="859790"/>
                      <a:pt x="15204308" y="553720"/>
                    </a:cubicBezTo>
                    <a:cubicBezTo>
                      <a:pt x="15203036" y="247650"/>
                      <a:pt x="14955386" y="0"/>
                      <a:pt x="1465058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827189" y="406400"/>
              <a:ext cx="20673411" cy="9233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3) REALIZACE KVALITATIVNÍHO VÝZKUMU VLIVU NEFORMÁLNÍHO VZDĚLÁVÁNÍ NA ROZVOJ KOMPETENCÍ STUDENTŮ UČITELSTVÍ CHEMIE </a:t>
              </a:r>
              <a:r>
                <a:rPr lang="en-US" sz="2000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PřF</a:t>
              </a:r>
              <a:r>
                <a:rPr lang="en-US" sz="2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UPOL  </a:t>
              </a:r>
            </a:p>
          </p:txBody>
        </p:sp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D9E0056-CE3F-590A-D9C6-EE25498CF5DF}"/>
              </a:ext>
            </a:extLst>
          </p:cNvPr>
          <p:cNvSpPr txBox="1"/>
          <p:nvPr/>
        </p:nvSpPr>
        <p:spPr>
          <a:xfrm>
            <a:off x="1393294" y="2857500"/>
            <a:ext cx="15240000" cy="149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800"/>
              </a:lnSpc>
              <a:buAutoNum type="arabicParenR"/>
            </a:pP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NÁVRH A REALIZACE PŘEDVÝZKUMU HODNOCENÍ VLIVU NEFORMÁLNÍHO VZDĚLÁVÁNÍ NA ROZVOJ KOMPETENCÍ STUDENTŮ UČITELSTVÍ  </a:t>
            </a:r>
          </a:p>
          <a:p>
            <a:pPr marL="285750" indent="-285750" algn="just">
              <a:lnSpc>
                <a:spcPts val="2800"/>
              </a:lnSpc>
              <a:buFontTx/>
              <a:buChar char="-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Testování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dotazníků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k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evaluaci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společných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pedagogických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kompetencí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studenty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provázejícími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učiteli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285750" indent="-285750" algn="just">
              <a:lnSpc>
                <a:spcPts val="2800"/>
              </a:lnSpc>
              <a:buFontTx/>
              <a:buChar char="-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Vyhodnocení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pilotního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testování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úprava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dotazníků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grpSp>
        <p:nvGrpSpPr>
          <p:cNvPr id="21" name="Group 12">
            <a:extLst>
              <a:ext uri="{FF2B5EF4-FFF2-40B4-BE49-F238E27FC236}">
                <a16:creationId xmlns:a16="http://schemas.microsoft.com/office/drawing/2014/main" id="{73E44D74-269B-EBE3-64CD-A1E3BAC10E03}"/>
              </a:ext>
            </a:extLst>
          </p:cNvPr>
          <p:cNvGrpSpPr/>
          <p:nvPr/>
        </p:nvGrpSpPr>
        <p:grpSpPr>
          <a:xfrm>
            <a:off x="784934" y="7721784"/>
            <a:ext cx="16718131" cy="1203051"/>
            <a:chOff x="0" y="0"/>
            <a:chExt cx="22290842" cy="1604068"/>
          </a:xfrm>
        </p:grpSpPr>
        <p:grpSp>
          <p:nvGrpSpPr>
            <p:cNvPr id="22" name="Group 13">
              <a:extLst>
                <a:ext uri="{FF2B5EF4-FFF2-40B4-BE49-F238E27FC236}">
                  <a16:creationId xmlns:a16="http://schemas.microsoft.com/office/drawing/2014/main" id="{3B201947-BA60-DF1E-7770-0DF40275B899}"/>
                </a:ext>
              </a:extLst>
            </p:cNvPr>
            <p:cNvGrpSpPr/>
            <p:nvPr/>
          </p:nvGrpSpPr>
          <p:grpSpPr>
            <a:xfrm>
              <a:off x="0" y="0"/>
              <a:ext cx="22290842" cy="1604068"/>
              <a:chOff x="0" y="0"/>
              <a:chExt cx="15203037" cy="1106170"/>
            </a:xfrm>
          </p:grpSpPr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A2A76142-F65B-1F94-FB65-1F9BED50FA95}"/>
                  </a:ext>
                </a:extLst>
              </p:cNvPr>
              <p:cNvSpPr/>
              <p:nvPr/>
            </p:nvSpPr>
            <p:spPr>
              <a:xfrm>
                <a:off x="0" y="0"/>
                <a:ext cx="15204308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15204308" h="1107440">
                    <a:moveTo>
                      <a:pt x="14650586" y="45720"/>
                    </a:moveTo>
                    <a:cubicBezTo>
                      <a:pt x="14929986" y="45720"/>
                      <a:pt x="15157317" y="273050"/>
                      <a:pt x="15157317" y="552450"/>
                    </a:cubicBezTo>
                    <a:cubicBezTo>
                      <a:pt x="15157317" y="831850"/>
                      <a:pt x="14929986" y="1059180"/>
                      <a:pt x="1465058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4650586" y="45720"/>
                    </a:lnTo>
                    <a:moveTo>
                      <a:pt x="1465058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4650586" y="1107440"/>
                    </a:lnTo>
                    <a:cubicBezTo>
                      <a:pt x="14956658" y="1107440"/>
                      <a:pt x="15204308" y="859790"/>
                      <a:pt x="15204308" y="553720"/>
                    </a:cubicBezTo>
                    <a:cubicBezTo>
                      <a:pt x="15203036" y="247650"/>
                      <a:pt x="14955386" y="0"/>
                      <a:pt x="1465058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569111F1-09C6-8724-8932-6696FE6C6F9B}"/>
                </a:ext>
              </a:extLst>
            </p:cNvPr>
            <p:cNvSpPr txBox="1"/>
            <p:nvPr/>
          </p:nvSpPr>
          <p:spPr>
            <a:xfrm>
              <a:off x="827189" y="584945"/>
              <a:ext cx="20673411" cy="4445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4) VYHODNOCENÍ ZÍSKANÝCH DAT A ZPRACOVÁNÍ DOSAŽENÝCH VÝSLEDKŮ 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38095" y="459490"/>
            <a:ext cx="14039520" cy="10287000"/>
          </a:xfrm>
          <a:custGeom>
            <a:avLst/>
            <a:gdLst/>
            <a:ahLst/>
            <a:cxnLst/>
            <a:rect l="l" t="t" r="r" b="b"/>
            <a:pathLst>
              <a:path w="14039520" h="1028700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6695" b="-6695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784934" y="3081106"/>
            <a:ext cx="16718131" cy="1203051"/>
            <a:chOff x="0" y="0"/>
            <a:chExt cx="22290842" cy="160406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290842" cy="1604068"/>
              <a:chOff x="0" y="0"/>
              <a:chExt cx="15203037" cy="110617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204308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15204308" h="1107440">
                    <a:moveTo>
                      <a:pt x="14650586" y="45720"/>
                    </a:moveTo>
                    <a:cubicBezTo>
                      <a:pt x="14929986" y="45720"/>
                      <a:pt x="15157317" y="273050"/>
                      <a:pt x="15157317" y="552450"/>
                    </a:cubicBezTo>
                    <a:cubicBezTo>
                      <a:pt x="15157317" y="831850"/>
                      <a:pt x="14929986" y="1059180"/>
                      <a:pt x="1465058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4650586" y="45720"/>
                    </a:lnTo>
                    <a:moveTo>
                      <a:pt x="1465058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4650586" y="1107440"/>
                    </a:lnTo>
                    <a:cubicBezTo>
                      <a:pt x="14956658" y="1107440"/>
                      <a:pt x="15204308" y="859790"/>
                      <a:pt x="15204308" y="553720"/>
                    </a:cubicBezTo>
                    <a:cubicBezTo>
                      <a:pt x="15203036" y="247650"/>
                      <a:pt x="14955386" y="0"/>
                      <a:pt x="1465058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785741" y="308850"/>
              <a:ext cx="19096713" cy="929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1) MÁ AKTIVNÍ PARTICIPACE STUDENTŮ PŘÍRODOVĚDNÝCH UČITELSKÝCH OBORŮ NA NEFORMÁLNÍM VZDĚLÁVÁNÍ POZITIVNÍ DOPAD NA ROZVOJ JEJICH KOMPETENCÍCH DLE KOMPETENČNÍHO RÁMCE PRO ABSOLVENTA UČITELSTVÍ?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923925"/>
            <a:ext cx="874244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Výzkumné otázky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515214" y="9529351"/>
            <a:ext cx="2480140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 / 12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84934" y="5003616"/>
            <a:ext cx="16718131" cy="1203051"/>
            <a:chOff x="0" y="0"/>
            <a:chExt cx="15203037" cy="11061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204308" cy="1107440"/>
            </a:xfrm>
            <a:custGeom>
              <a:avLst/>
              <a:gdLst/>
              <a:ahLst/>
              <a:cxnLst/>
              <a:rect l="l" t="t" r="r" b="b"/>
              <a:pathLst>
                <a:path w="15204308" h="1107440">
                  <a:moveTo>
                    <a:pt x="14650586" y="45720"/>
                  </a:moveTo>
                  <a:cubicBezTo>
                    <a:pt x="14929986" y="45720"/>
                    <a:pt x="15157317" y="273050"/>
                    <a:pt x="15157317" y="552450"/>
                  </a:cubicBezTo>
                  <a:cubicBezTo>
                    <a:pt x="15157317" y="831850"/>
                    <a:pt x="14929986" y="1059180"/>
                    <a:pt x="14650586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14650586" y="45720"/>
                  </a:lnTo>
                  <a:moveTo>
                    <a:pt x="14650586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14650586" y="1107440"/>
                  </a:lnTo>
                  <a:cubicBezTo>
                    <a:pt x="14956658" y="1107440"/>
                    <a:pt x="15204308" y="859790"/>
                    <a:pt x="15204308" y="553720"/>
                  </a:cubicBezTo>
                  <a:cubicBezTo>
                    <a:pt x="15203036" y="247650"/>
                    <a:pt x="14955386" y="0"/>
                    <a:pt x="14650586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124240" y="5220966"/>
            <a:ext cx="14322535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2) POKUD JE DOPAD AKTIVNÍ PARTICIPACE STUDENTA NA NEFORMÁLNÍM VZDĚLÁVÁNÍ NA JEHO KOMPETENCE POZITIVNÍ, JAK VÝZNAMNÝ JE TENTO DOPAD, KTERÉ KOMPETENCE OVLIVŇUJE NEJVÍCE A PROČ?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84934" y="6926125"/>
            <a:ext cx="16718131" cy="1203051"/>
            <a:chOff x="0" y="0"/>
            <a:chExt cx="22290842" cy="160406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2290842" cy="1604068"/>
              <a:chOff x="0" y="0"/>
              <a:chExt cx="15203037" cy="110617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5204308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15204308" h="1107440">
                    <a:moveTo>
                      <a:pt x="14650586" y="45720"/>
                    </a:moveTo>
                    <a:cubicBezTo>
                      <a:pt x="14929986" y="45720"/>
                      <a:pt x="15157317" y="273050"/>
                      <a:pt x="15157317" y="552450"/>
                    </a:cubicBezTo>
                    <a:cubicBezTo>
                      <a:pt x="15157317" y="831850"/>
                      <a:pt x="14929986" y="1059180"/>
                      <a:pt x="1465058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4650586" y="45720"/>
                    </a:lnTo>
                    <a:moveTo>
                      <a:pt x="1465058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4650586" y="1107440"/>
                    </a:lnTo>
                    <a:cubicBezTo>
                      <a:pt x="14956658" y="1107440"/>
                      <a:pt x="15204308" y="859790"/>
                      <a:pt x="15204308" y="553720"/>
                    </a:cubicBezTo>
                    <a:cubicBezTo>
                      <a:pt x="15203036" y="247650"/>
                      <a:pt x="14955386" y="0"/>
                      <a:pt x="1465058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785741" y="543800"/>
              <a:ext cx="19096713" cy="459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3) KTERÉ KOMPETENCE NEJSOU AKTIVNÍ PARTICIPACÍ STUDENTA NA NEFORMÁLNÍM VZDĚLÁVÁNÍ OVLIVNĚNY VŮBEC?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85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24240" y="0"/>
            <a:ext cx="14039520" cy="10287000"/>
          </a:xfrm>
          <a:custGeom>
            <a:avLst/>
            <a:gdLst/>
            <a:ahLst/>
            <a:cxnLst/>
            <a:rect l="l" t="t" r="r" b="b"/>
            <a:pathLst>
              <a:path w="14039520" h="1028700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6695" b="-6695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028700" y="923925"/>
            <a:ext cx="874244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Hypotézy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515214" y="9529351"/>
            <a:ext cx="2480140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6/ 12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84934" y="3373885"/>
            <a:ext cx="16718131" cy="2245101"/>
            <a:chOff x="0" y="0"/>
            <a:chExt cx="22290842" cy="299346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2290842" cy="2993468"/>
              <a:chOff x="0" y="0"/>
              <a:chExt cx="4403129" cy="59130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03129" cy="591302"/>
              </a:xfrm>
              <a:custGeom>
                <a:avLst/>
                <a:gdLst/>
                <a:ahLst/>
                <a:cxnLst/>
                <a:rect l="l" t="t" r="r" b="b"/>
                <a:pathLst>
                  <a:path w="4403129" h="591302">
                    <a:moveTo>
                      <a:pt x="4199929" y="0"/>
                    </a:moveTo>
                    <a:cubicBezTo>
                      <a:pt x="4312153" y="0"/>
                      <a:pt x="4403129" y="132368"/>
                      <a:pt x="4403129" y="295651"/>
                    </a:cubicBezTo>
                    <a:cubicBezTo>
                      <a:pt x="4403129" y="458935"/>
                      <a:pt x="4312153" y="591302"/>
                      <a:pt x="4199929" y="591302"/>
                    </a:cubicBezTo>
                    <a:lnTo>
                      <a:pt x="203200" y="591302"/>
                    </a:lnTo>
                    <a:cubicBezTo>
                      <a:pt x="90976" y="591302"/>
                      <a:pt x="0" y="458935"/>
                      <a:pt x="0" y="295651"/>
                    </a:cubicBezTo>
                    <a:cubicBezTo>
                      <a:pt x="0" y="132368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4403129" cy="638927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  <a:p>
                <a:pPr algn="ctr">
                  <a:lnSpc>
                    <a:spcPts val="2520"/>
                  </a:lnSpc>
                </a:pPr>
                <a:endParaRPr/>
              </a:p>
              <a:p>
                <a:pPr algn="ctr">
                  <a:lnSpc>
                    <a:spcPts val="2520"/>
                  </a:lnSpc>
                </a:pPr>
                <a:endParaRPr/>
              </a:p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811423" y="569210"/>
              <a:ext cx="20667995" cy="1797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39"/>
                </a:lnSpc>
              </a:pPr>
              <a:r>
                <a:rPr lang="en-US" sz="2599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Hypotéza 1: </a:t>
              </a:r>
              <a:r>
                <a:rPr lang="en-US" sz="25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 studentů, kteří se aktivně podílí na edukaci v neformálním vzdělávání v průběhu svého studia, dochází k významnému rozvoji jejich oborových i pedagogických kompetencích - lze očekávat, že k většímu posunu dochází u obecně pedagogických kompetencí, než u kompetencí čistě oborových.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84934" y="6041523"/>
            <a:ext cx="16718131" cy="1787901"/>
            <a:chOff x="0" y="0"/>
            <a:chExt cx="22290842" cy="238386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2290842" cy="2383868"/>
              <a:chOff x="0" y="0"/>
              <a:chExt cx="4403129" cy="47088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403129" cy="470887"/>
              </a:xfrm>
              <a:custGeom>
                <a:avLst/>
                <a:gdLst/>
                <a:ahLst/>
                <a:cxnLst/>
                <a:rect l="l" t="t" r="r" b="b"/>
                <a:pathLst>
                  <a:path w="4403129" h="470887">
                    <a:moveTo>
                      <a:pt x="4199929" y="0"/>
                    </a:moveTo>
                    <a:cubicBezTo>
                      <a:pt x="4312153" y="0"/>
                      <a:pt x="4403129" y="105412"/>
                      <a:pt x="4403129" y="235444"/>
                    </a:cubicBezTo>
                    <a:cubicBezTo>
                      <a:pt x="4403129" y="365476"/>
                      <a:pt x="4312153" y="470887"/>
                      <a:pt x="4199929" y="470887"/>
                    </a:cubicBezTo>
                    <a:lnTo>
                      <a:pt x="203200" y="470887"/>
                    </a:lnTo>
                    <a:cubicBezTo>
                      <a:pt x="90976" y="470887"/>
                      <a:pt x="0" y="365476"/>
                      <a:pt x="0" y="235444"/>
                    </a:cubicBezTo>
                    <a:cubicBezTo>
                      <a:pt x="0" y="105412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4403129" cy="518512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  <a:p>
                <a:pPr algn="ctr">
                  <a:lnSpc>
                    <a:spcPts val="2520"/>
                  </a:lnSpc>
                </a:pPr>
                <a:endParaRPr/>
              </a:p>
              <a:p>
                <a:pPr algn="ctr">
                  <a:lnSpc>
                    <a:spcPts val="2520"/>
                  </a:lnSpc>
                </a:pPr>
                <a:endParaRPr/>
              </a:p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811423" y="569210"/>
              <a:ext cx="20667995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39"/>
                </a:lnSpc>
              </a:pPr>
              <a:r>
                <a:rPr lang="en-US" sz="25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Hypotéza</a:t>
              </a:r>
              <a:r>
                <a:rPr lang="en-US" sz="25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2:</a:t>
              </a:r>
              <a:r>
                <a:rPr lang="en-US" sz="25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5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Studenti</a:t>
              </a:r>
              <a:r>
                <a:rPr lang="en-US" sz="25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25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kteří</a:t>
              </a:r>
              <a:r>
                <a:rPr lang="en-US" sz="25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se v </a:t>
              </a:r>
              <a:r>
                <a:rPr lang="en-US" sz="25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průběhu</a:t>
              </a:r>
              <a:r>
                <a:rPr lang="en-US" sz="25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5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svého</a:t>
              </a:r>
              <a:r>
                <a:rPr lang="en-US" sz="25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5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studia</a:t>
              </a:r>
              <a:r>
                <a:rPr lang="en-US" sz="25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5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aktivně</a:t>
              </a:r>
              <a:r>
                <a:rPr lang="en-US" sz="25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5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zapojují</a:t>
              </a:r>
              <a:r>
                <a:rPr lang="en-US" sz="25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do </a:t>
              </a:r>
              <a:r>
                <a:rPr lang="en-US" sz="25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neformálního</a:t>
              </a:r>
              <a:r>
                <a:rPr lang="en-US" sz="25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5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vzdělávání</a:t>
              </a:r>
              <a:r>
                <a:rPr lang="en-US" sz="25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se </a:t>
              </a:r>
              <a:r>
                <a:rPr lang="en-US" sz="25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cítí</a:t>
              </a:r>
              <a:r>
                <a:rPr lang="en-US" sz="25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5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lépe</a:t>
              </a:r>
              <a:r>
                <a:rPr lang="en-US" sz="25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5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připraveni</a:t>
              </a:r>
              <a:r>
                <a:rPr lang="en-US" sz="25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a </a:t>
              </a:r>
              <a:r>
                <a:rPr lang="en-US" sz="25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vybaveni</a:t>
              </a:r>
              <a:r>
                <a:rPr lang="en-US" sz="25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pro </a:t>
              </a:r>
              <a:r>
                <a:rPr lang="en-US" sz="25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vykonávání</a:t>
              </a:r>
              <a:r>
                <a:rPr lang="en-US" sz="25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5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učitelské</a:t>
              </a:r>
              <a:r>
                <a:rPr lang="en-US" sz="25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599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profese</a:t>
              </a:r>
              <a:r>
                <a:rPr lang="en-US" sz="25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15214" y="9529351"/>
            <a:ext cx="2480140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7/ 12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8773" y="481323"/>
            <a:ext cx="874244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Hypotézy</a:t>
            </a:r>
          </a:p>
        </p:txBody>
      </p:sp>
      <p:sp>
        <p:nvSpPr>
          <p:cNvPr id="4" name="Freeform 4"/>
          <p:cNvSpPr/>
          <p:nvPr/>
        </p:nvSpPr>
        <p:spPr>
          <a:xfrm>
            <a:off x="4612464" y="4672808"/>
            <a:ext cx="2621551" cy="793019"/>
          </a:xfrm>
          <a:custGeom>
            <a:avLst/>
            <a:gdLst/>
            <a:ahLst/>
            <a:cxnLst/>
            <a:rect l="l" t="t" r="r" b="b"/>
            <a:pathLst>
              <a:path w="2621551" h="793019">
                <a:moveTo>
                  <a:pt x="0" y="0"/>
                </a:moveTo>
                <a:lnTo>
                  <a:pt x="2621551" y="0"/>
                </a:lnTo>
                <a:lnTo>
                  <a:pt x="2621551" y="793020"/>
                </a:lnTo>
                <a:lnTo>
                  <a:pt x="0" y="793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11274463" y="4618156"/>
            <a:ext cx="2524903" cy="763783"/>
          </a:xfrm>
          <a:custGeom>
            <a:avLst/>
            <a:gdLst/>
            <a:ahLst/>
            <a:cxnLst/>
            <a:rect l="l" t="t" r="r" b="b"/>
            <a:pathLst>
              <a:path w="2524903" h="763783">
                <a:moveTo>
                  <a:pt x="0" y="0"/>
                </a:moveTo>
                <a:lnTo>
                  <a:pt x="2524903" y="0"/>
                </a:lnTo>
                <a:lnTo>
                  <a:pt x="2524903" y="763783"/>
                </a:lnTo>
                <a:lnTo>
                  <a:pt x="0" y="763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 rot="-8339002">
            <a:off x="12984857" y="1854784"/>
            <a:ext cx="3658817" cy="1033616"/>
          </a:xfrm>
          <a:custGeom>
            <a:avLst/>
            <a:gdLst/>
            <a:ahLst/>
            <a:cxnLst/>
            <a:rect l="l" t="t" r="r" b="b"/>
            <a:pathLst>
              <a:path w="3658817" h="1033616">
                <a:moveTo>
                  <a:pt x="0" y="0"/>
                </a:moveTo>
                <a:lnTo>
                  <a:pt x="3658817" y="0"/>
                </a:lnTo>
                <a:lnTo>
                  <a:pt x="3658817" y="1033616"/>
                </a:lnTo>
                <a:lnTo>
                  <a:pt x="0" y="1033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 rot="7756464">
            <a:off x="2374628" y="1807814"/>
            <a:ext cx="4083882" cy="1153697"/>
          </a:xfrm>
          <a:custGeom>
            <a:avLst/>
            <a:gdLst/>
            <a:ahLst/>
            <a:cxnLst/>
            <a:rect l="l" t="t" r="r" b="b"/>
            <a:pathLst>
              <a:path w="4083882" h="1153697">
                <a:moveTo>
                  <a:pt x="0" y="0"/>
                </a:moveTo>
                <a:lnTo>
                  <a:pt x="4083882" y="0"/>
                </a:lnTo>
                <a:lnTo>
                  <a:pt x="4083882" y="1153696"/>
                </a:lnTo>
                <a:lnTo>
                  <a:pt x="0" y="1153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Freeform 8"/>
          <p:cNvSpPr/>
          <p:nvPr/>
        </p:nvSpPr>
        <p:spPr>
          <a:xfrm rot="-5506581">
            <a:off x="7567467" y="3292870"/>
            <a:ext cx="511986" cy="1606231"/>
          </a:xfrm>
          <a:custGeom>
            <a:avLst/>
            <a:gdLst/>
            <a:ahLst/>
            <a:cxnLst/>
            <a:rect l="l" t="t" r="r" b="b"/>
            <a:pathLst>
              <a:path w="511986" h="1606231">
                <a:moveTo>
                  <a:pt x="0" y="0"/>
                </a:moveTo>
                <a:lnTo>
                  <a:pt x="511986" y="0"/>
                </a:lnTo>
                <a:lnTo>
                  <a:pt x="511986" y="1606230"/>
                </a:lnTo>
                <a:lnTo>
                  <a:pt x="0" y="16062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TextBox 9"/>
          <p:cNvSpPr txBox="1"/>
          <p:nvPr/>
        </p:nvSpPr>
        <p:spPr>
          <a:xfrm>
            <a:off x="3603341" y="6648223"/>
            <a:ext cx="4064794" cy="687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1"/>
              </a:lnSpc>
            </a:pPr>
            <a:r>
              <a:rPr lang="en-US" sz="2008" dirty="0" err="1">
                <a:solidFill>
                  <a:srgbClr val="FF3131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lektorská</a:t>
            </a:r>
            <a:r>
              <a:rPr lang="en-US" sz="2008" dirty="0">
                <a:solidFill>
                  <a:srgbClr val="FF3131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/</a:t>
            </a:r>
            <a:r>
              <a:rPr lang="en-US" sz="2008" dirty="0" err="1">
                <a:solidFill>
                  <a:srgbClr val="FF3131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edutainerská</a:t>
            </a:r>
            <a:endParaRPr lang="en-US" sz="2008" dirty="0">
              <a:solidFill>
                <a:srgbClr val="FF3131"/>
              </a:solidFill>
              <a:latin typeface="VMO-Font-Title Bold"/>
              <a:ea typeface="VMO-Font-Title Bold"/>
              <a:cs typeface="VMO-Font-Title Bold"/>
              <a:sym typeface="VMO-Font-Title Bold"/>
            </a:endParaRPr>
          </a:p>
          <a:p>
            <a:pPr algn="ctr">
              <a:lnSpc>
                <a:spcPts val="2811"/>
              </a:lnSpc>
            </a:pPr>
            <a:r>
              <a:rPr lang="en-US" sz="2008" dirty="0">
                <a:solidFill>
                  <a:srgbClr val="FF3131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</a:t>
            </a:r>
            <a:r>
              <a:rPr lang="en-US" sz="2008" dirty="0" err="1">
                <a:solidFill>
                  <a:srgbClr val="FF3131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činnost</a:t>
            </a:r>
            <a:r>
              <a:rPr lang="en-US" sz="2008" dirty="0">
                <a:solidFill>
                  <a:srgbClr val="FF3131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</a:t>
            </a:r>
          </a:p>
        </p:txBody>
      </p:sp>
      <p:sp>
        <p:nvSpPr>
          <p:cNvPr id="10" name="Freeform 10"/>
          <p:cNvSpPr/>
          <p:nvPr/>
        </p:nvSpPr>
        <p:spPr>
          <a:xfrm rot="15940138" flipH="1">
            <a:off x="7583532" y="5760962"/>
            <a:ext cx="511986" cy="1606231"/>
          </a:xfrm>
          <a:custGeom>
            <a:avLst/>
            <a:gdLst/>
            <a:ahLst/>
            <a:cxnLst/>
            <a:rect l="l" t="t" r="r" b="b"/>
            <a:pathLst>
              <a:path w="511986" h="1606231">
                <a:moveTo>
                  <a:pt x="511986" y="0"/>
                </a:moveTo>
                <a:lnTo>
                  <a:pt x="0" y="0"/>
                </a:lnTo>
                <a:lnTo>
                  <a:pt x="0" y="1606231"/>
                </a:lnTo>
                <a:lnTo>
                  <a:pt x="511986" y="1606231"/>
                </a:lnTo>
                <a:lnTo>
                  <a:pt x="51198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>
          <a:xfrm rot="-7061069">
            <a:off x="5099064" y="8244771"/>
            <a:ext cx="2230139" cy="648599"/>
          </a:xfrm>
          <a:custGeom>
            <a:avLst/>
            <a:gdLst/>
            <a:ahLst/>
            <a:cxnLst/>
            <a:rect l="l" t="t" r="r" b="b"/>
            <a:pathLst>
              <a:path w="2230139" h="648599">
                <a:moveTo>
                  <a:pt x="0" y="0"/>
                </a:moveTo>
                <a:lnTo>
                  <a:pt x="2230139" y="0"/>
                </a:lnTo>
                <a:lnTo>
                  <a:pt x="2230139" y="648599"/>
                </a:lnTo>
                <a:lnTo>
                  <a:pt x="0" y="6485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2" name="TextBox 12"/>
          <p:cNvSpPr txBox="1"/>
          <p:nvPr/>
        </p:nvSpPr>
        <p:spPr>
          <a:xfrm>
            <a:off x="8784777" y="4235791"/>
            <a:ext cx="1877616" cy="1480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2828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Absolvent </a:t>
            </a:r>
          </a:p>
          <a:p>
            <a:pPr algn="ctr">
              <a:lnSpc>
                <a:spcPts val="3960"/>
              </a:lnSpc>
            </a:pPr>
            <a:r>
              <a:rPr lang="en-US" sz="2828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studia</a:t>
            </a:r>
          </a:p>
          <a:p>
            <a:pPr algn="ctr">
              <a:lnSpc>
                <a:spcPts val="3960"/>
              </a:lnSpc>
            </a:pPr>
            <a:r>
              <a:rPr lang="en-US" sz="2828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učitelství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104931" y="4402755"/>
            <a:ext cx="1556357" cy="979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2828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Aktivní</a:t>
            </a:r>
          </a:p>
          <a:p>
            <a:pPr algn="ctr">
              <a:lnSpc>
                <a:spcPts val="3960"/>
              </a:lnSpc>
            </a:pPr>
            <a:r>
              <a:rPr lang="en-US" sz="2828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pedagog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55443" y="3312269"/>
            <a:ext cx="2045630" cy="820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7"/>
              </a:lnSpc>
            </a:pPr>
            <a:r>
              <a:rPr lang="en-US" sz="2391" dirty="0" err="1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Pregraduální</a:t>
            </a:r>
            <a:r>
              <a:rPr lang="en-US" sz="2391" dirty="0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</a:t>
            </a:r>
          </a:p>
          <a:p>
            <a:pPr algn="ctr">
              <a:lnSpc>
                <a:spcPts val="3347"/>
              </a:lnSpc>
            </a:pPr>
            <a:r>
              <a:rPr lang="en-US" sz="2391" dirty="0" err="1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příprava</a:t>
            </a:r>
            <a:r>
              <a:rPr lang="en-US" sz="2391" dirty="0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82076" y="5381451"/>
            <a:ext cx="2214020" cy="1236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7"/>
              </a:lnSpc>
            </a:pPr>
            <a:r>
              <a:rPr lang="en-US" sz="2391" dirty="0" err="1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Participace</a:t>
            </a:r>
            <a:r>
              <a:rPr lang="en-US" sz="2391" dirty="0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</a:t>
            </a:r>
            <a:r>
              <a:rPr lang="en-US" sz="2391" dirty="0" err="1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na</a:t>
            </a:r>
            <a:r>
              <a:rPr lang="en-US" sz="2391" dirty="0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</a:t>
            </a:r>
          </a:p>
          <a:p>
            <a:pPr algn="ctr">
              <a:lnSpc>
                <a:spcPts val="3347"/>
              </a:lnSpc>
            </a:pPr>
            <a:r>
              <a:rPr lang="en-US" sz="2391" dirty="0" err="1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neformálním</a:t>
            </a:r>
            <a:r>
              <a:rPr lang="en-US" sz="2391" dirty="0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</a:t>
            </a:r>
          </a:p>
          <a:p>
            <a:pPr algn="ctr">
              <a:lnSpc>
                <a:spcPts val="3347"/>
              </a:lnSpc>
            </a:pPr>
            <a:r>
              <a:rPr lang="en-US" sz="2391" dirty="0" err="1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vzdělávání</a:t>
            </a:r>
            <a:endParaRPr lang="en-US" sz="2391" dirty="0">
              <a:solidFill>
                <a:srgbClr val="000000"/>
              </a:solidFill>
              <a:latin typeface="VMO-Font-Title Bold"/>
              <a:ea typeface="VMO-Font-Title Bold"/>
              <a:cs typeface="VMO-Font-Title Bold"/>
              <a:sym typeface="VMO-Font-Title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732496" y="869185"/>
            <a:ext cx="6472802" cy="47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2828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FORMÁLNÍ VZDĚLÁVÁNÍ (ZŠ, SŠ)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85157" y="9455637"/>
            <a:ext cx="7014210" cy="47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2828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NEFORMÁLNÍ VZDĚLÁVÁNÍ (ZŠ, SŠ)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59402" y="5778040"/>
            <a:ext cx="3128367" cy="313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1"/>
              </a:lnSpc>
            </a:pPr>
            <a:r>
              <a:rPr lang="en-US" sz="1908">
                <a:solidFill>
                  <a:srgbClr val="FF3131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*dle kompetenčního rámce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172518" y="752475"/>
            <a:ext cx="3086782" cy="940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1"/>
              </a:lnSpc>
            </a:pPr>
            <a:r>
              <a:rPr lang="en-US" sz="1808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*participace na formálním </a:t>
            </a:r>
          </a:p>
          <a:p>
            <a:pPr algn="ctr">
              <a:lnSpc>
                <a:spcPts val="2531"/>
              </a:lnSpc>
            </a:pPr>
            <a:r>
              <a:rPr lang="en-US" sz="1808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vzdělávání </a:t>
            </a:r>
          </a:p>
          <a:p>
            <a:pPr algn="ctr">
              <a:lnSpc>
                <a:spcPts val="2531"/>
              </a:lnSpc>
            </a:pPr>
            <a:r>
              <a:rPr lang="en-US" sz="1808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(učitel, který učí)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32475" y="4232436"/>
            <a:ext cx="1369814" cy="313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1"/>
              </a:lnSpc>
            </a:pPr>
            <a:r>
              <a:rPr lang="en-US" sz="1908" dirty="0">
                <a:solidFill>
                  <a:srgbClr val="FF3131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VŠ </a:t>
            </a:r>
            <a:r>
              <a:rPr lang="en-US" sz="1908" dirty="0" err="1">
                <a:solidFill>
                  <a:srgbClr val="FF3131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studium</a:t>
            </a:r>
            <a:endParaRPr lang="en-US" sz="1908" dirty="0">
              <a:solidFill>
                <a:srgbClr val="FF3131"/>
              </a:solidFill>
              <a:latin typeface="VMO-Font-Title Bold"/>
              <a:ea typeface="VMO-Font-Title Bold"/>
              <a:cs typeface="VMO-Font-Title Bold"/>
              <a:sym typeface="VMO-Font-Title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274590" y="6479183"/>
            <a:ext cx="2608520" cy="1260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1"/>
              </a:lnSpc>
            </a:pPr>
            <a:r>
              <a:rPr lang="en-US" sz="1808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*pedagog, který </a:t>
            </a:r>
          </a:p>
          <a:p>
            <a:pPr algn="ctr">
              <a:lnSpc>
                <a:spcPts val="2531"/>
              </a:lnSpc>
            </a:pPr>
            <a:r>
              <a:rPr lang="en-US" sz="1808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propojuje </a:t>
            </a:r>
          </a:p>
          <a:p>
            <a:pPr algn="ctr">
              <a:lnSpc>
                <a:spcPts val="2531"/>
              </a:lnSpc>
            </a:pPr>
            <a:r>
              <a:rPr lang="en-US" sz="1808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formální a neformální </a:t>
            </a:r>
          </a:p>
          <a:p>
            <a:pPr algn="ctr">
              <a:lnSpc>
                <a:spcPts val="2531"/>
              </a:lnSpc>
            </a:pPr>
            <a:r>
              <a:rPr lang="en-US" sz="1808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vzdělávání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56973" y="8523372"/>
            <a:ext cx="2769098" cy="940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1"/>
              </a:lnSpc>
            </a:pPr>
            <a:r>
              <a:rPr lang="en-US" sz="1808" dirty="0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*</a:t>
            </a:r>
            <a:r>
              <a:rPr lang="en-US" sz="1808" dirty="0" err="1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aktivity</a:t>
            </a:r>
            <a:r>
              <a:rPr lang="en-US" sz="1808" dirty="0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</a:t>
            </a:r>
            <a:r>
              <a:rPr lang="en-US" sz="1808" dirty="0" err="1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neformálního</a:t>
            </a:r>
            <a:endParaRPr lang="en-US" sz="1808" dirty="0">
              <a:solidFill>
                <a:srgbClr val="004AAD"/>
              </a:solidFill>
              <a:latin typeface="VMO-Font-Title Bold"/>
              <a:ea typeface="VMO-Font-Title Bold"/>
              <a:cs typeface="VMO-Font-Title Bold"/>
              <a:sym typeface="VMO-Font-Title Bold"/>
            </a:endParaRPr>
          </a:p>
          <a:p>
            <a:pPr algn="ctr">
              <a:lnSpc>
                <a:spcPts val="2531"/>
              </a:lnSpc>
            </a:pPr>
            <a:r>
              <a:rPr lang="en-US" sz="1808" dirty="0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</a:t>
            </a:r>
            <a:r>
              <a:rPr lang="en-US" sz="1808" dirty="0" err="1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vzdělávání</a:t>
            </a:r>
            <a:r>
              <a:rPr lang="en-US" sz="1808" dirty="0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</a:t>
            </a:r>
            <a:r>
              <a:rPr lang="en-US" sz="1808" dirty="0" err="1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vytvářejí</a:t>
            </a:r>
            <a:r>
              <a:rPr lang="en-US" sz="1808" dirty="0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</a:t>
            </a:r>
          </a:p>
          <a:p>
            <a:pPr algn="ctr">
              <a:lnSpc>
                <a:spcPts val="2531"/>
              </a:lnSpc>
            </a:pPr>
            <a:r>
              <a:rPr lang="en-US" sz="1808" dirty="0" err="1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příležitost</a:t>
            </a:r>
            <a:r>
              <a:rPr lang="en-US" sz="1808" dirty="0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pro </a:t>
            </a:r>
            <a:r>
              <a:rPr lang="en-US" sz="1808" dirty="0" err="1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studenty</a:t>
            </a:r>
            <a:endParaRPr lang="en-US" sz="1808" dirty="0">
              <a:solidFill>
                <a:srgbClr val="004AAD"/>
              </a:solidFill>
              <a:latin typeface="VMO-Font-Title Bold"/>
              <a:ea typeface="VMO-Font-Title Bold"/>
              <a:cs typeface="VMO-Font-Title Bold"/>
              <a:sym typeface="VMO-Font-Title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577073" y="3464584"/>
            <a:ext cx="2114104" cy="299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3"/>
              </a:lnSpc>
            </a:pPr>
            <a:r>
              <a:rPr lang="en-US" sz="1716" dirty="0">
                <a:solidFill>
                  <a:srgbClr val="FF3131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*</a:t>
            </a:r>
            <a:r>
              <a:rPr lang="en-US" sz="1716" dirty="0" err="1">
                <a:solidFill>
                  <a:srgbClr val="FF3131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rozvoj</a:t>
            </a:r>
            <a:r>
              <a:rPr lang="en-US" sz="1716" dirty="0">
                <a:solidFill>
                  <a:srgbClr val="FF3131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</a:t>
            </a:r>
            <a:r>
              <a:rPr lang="en-US" sz="1716" dirty="0" err="1">
                <a:solidFill>
                  <a:srgbClr val="FF3131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kompetencí</a:t>
            </a:r>
            <a:endParaRPr lang="en-US" sz="1716" dirty="0">
              <a:solidFill>
                <a:srgbClr val="FF3131"/>
              </a:solidFill>
              <a:latin typeface="VMO-Font-Title Bold"/>
              <a:ea typeface="VMO-Font-Title Bold"/>
              <a:cs typeface="VMO-Font-Title Bold"/>
              <a:sym typeface="VMO-Font-Title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263151" y="6873862"/>
            <a:ext cx="2114104" cy="299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3"/>
              </a:lnSpc>
            </a:pPr>
            <a:r>
              <a:rPr lang="en-US" sz="1716" dirty="0">
                <a:solidFill>
                  <a:srgbClr val="FF3131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*</a:t>
            </a:r>
            <a:r>
              <a:rPr lang="en-US" sz="1716" dirty="0" err="1">
                <a:solidFill>
                  <a:srgbClr val="FF3131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rozvoj</a:t>
            </a:r>
            <a:r>
              <a:rPr lang="en-US" sz="1716" dirty="0">
                <a:solidFill>
                  <a:srgbClr val="FF3131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</a:t>
            </a:r>
            <a:r>
              <a:rPr lang="en-US" sz="1716" dirty="0" err="1">
                <a:solidFill>
                  <a:srgbClr val="FF3131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kompetencí</a:t>
            </a:r>
            <a:endParaRPr lang="en-US" sz="1716" dirty="0">
              <a:solidFill>
                <a:srgbClr val="FF3131"/>
              </a:solidFill>
              <a:latin typeface="VMO-Font-Title Bold"/>
              <a:ea typeface="VMO-Font-Title Bold"/>
              <a:cs typeface="VMO-Font-Title Bold"/>
              <a:sym typeface="VMO-Font-Title Bold"/>
            </a:endParaRPr>
          </a:p>
        </p:txBody>
      </p:sp>
      <p:sp>
        <p:nvSpPr>
          <p:cNvPr id="25" name="Freeform 25"/>
          <p:cNvSpPr/>
          <p:nvPr/>
        </p:nvSpPr>
        <p:spPr>
          <a:xfrm rot="6790517">
            <a:off x="13456429" y="7285593"/>
            <a:ext cx="4223594" cy="1228362"/>
          </a:xfrm>
          <a:custGeom>
            <a:avLst/>
            <a:gdLst/>
            <a:ahLst/>
            <a:cxnLst/>
            <a:rect l="l" t="t" r="r" b="b"/>
            <a:pathLst>
              <a:path w="4223594" h="1228362">
                <a:moveTo>
                  <a:pt x="0" y="0"/>
                </a:moveTo>
                <a:lnTo>
                  <a:pt x="4223594" y="0"/>
                </a:lnTo>
                <a:lnTo>
                  <a:pt x="4223594" y="1228362"/>
                </a:lnTo>
                <a:lnTo>
                  <a:pt x="0" y="12283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6" name="TextBox 26"/>
          <p:cNvSpPr txBox="1"/>
          <p:nvPr/>
        </p:nvSpPr>
        <p:spPr>
          <a:xfrm>
            <a:off x="2102822" y="4486643"/>
            <a:ext cx="1877616" cy="979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2828" dirty="0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Student </a:t>
            </a:r>
          </a:p>
          <a:p>
            <a:pPr algn="ctr">
              <a:lnSpc>
                <a:spcPts val="3960"/>
              </a:lnSpc>
            </a:pPr>
            <a:r>
              <a:rPr lang="en-US" sz="2828" dirty="0" err="1">
                <a:solidFill>
                  <a:srgbClr val="000000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učitelství</a:t>
            </a:r>
            <a:endParaRPr lang="en-US" sz="2828" dirty="0">
              <a:solidFill>
                <a:srgbClr val="000000"/>
              </a:solidFill>
              <a:latin typeface="VMO-Font-Title Bold"/>
              <a:ea typeface="VMO-Font-Title Bold"/>
              <a:cs typeface="VMO-Font-Title Bold"/>
              <a:sym typeface="VMO-Font-Title Bold"/>
            </a:endParaRPr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id="{8BBE5FE7-91A3-B877-6B94-298C24621AED}"/>
              </a:ext>
            </a:extLst>
          </p:cNvPr>
          <p:cNvSpPr txBox="1"/>
          <p:nvPr/>
        </p:nvSpPr>
        <p:spPr>
          <a:xfrm>
            <a:off x="6032566" y="8197003"/>
            <a:ext cx="3128367" cy="935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31"/>
              </a:lnSpc>
            </a:pPr>
            <a:r>
              <a:rPr lang="en-US" sz="1808" dirty="0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*</a:t>
            </a:r>
            <a:r>
              <a:rPr lang="en-US" sz="1808" dirty="0" err="1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erudovaní</a:t>
            </a:r>
            <a:r>
              <a:rPr lang="en-US" sz="1808" dirty="0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</a:t>
            </a:r>
            <a:r>
              <a:rPr lang="en-US" sz="1808" dirty="0" err="1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lektoři</a:t>
            </a:r>
            <a:r>
              <a:rPr lang="en-US" sz="1808" dirty="0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</a:t>
            </a:r>
            <a:r>
              <a:rPr lang="en-US" sz="1808" dirty="0" err="1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zvyšují</a:t>
            </a:r>
            <a:r>
              <a:rPr lang="en-US" sz="1808" dirty="0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</a:t>
            </a:r>
            <a:r>
              <a:rPr lang="en-US" sz="1808" dirty="0" err="1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kvalitu</a:t>
            </a:r>
            <a:r>
              <a:rPr lang="en-US" sz="1808" dirty="0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</a:t>
            </a:r>
            <a:r>
              <a:rPr lang="en-US" sz="1808" dirty="0" err="1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neformálního</a:t>
            </a:r>
            <a:r>
              <a:rPr lang="en-US" sz="1808" dirty="0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 </a:t>
            </a:r>
            <a:r>
              <a:rPr lang="en-US" sz="1808" dirty="0" err="1">
                <a:solidFill>
                  <a:srgbClr val="004AAD"/>
                </a:solidFill>
                <a:latin typeface="VMO-Font-Title Bold"/>
                <a:ea typeface="VMO-Font-Title Bold"/>
                <a:cs typeface="VMO-Font-Title Bold"/>
                <a:sym typeface="VMO-Font-Title Bold"/>
              </a:rPr>
              <a:t>vzdělávání</a:t>
            </a:r>
            <a:endParaRPr lang="en-US" sz="1808" dirty="0">
              <a:solidFill>
                <a:srgbClr val="004AAD"/>
              </a:solidFill>
              <a:latin typeface="VMO-Font-Title Bold"/>
              <a:ea typeface="VMO-Font-Title Bold"/>
              <a:cs typeface="VMO-Font-Title Bold"/>
              <a:sym typeface="VMO-Font-Title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24240" y="495300"/>
            <a:ext cx="14039520" cy="10287000"/>
          </a:xfrm>
          <a:custGeom>
            <a:avLst/>
            <a:gdLst/>
            <a:ahLst/>
            <a:cxnLst/>
            <a:rect l="l" t="t" r="r" b="b"/>
            <a:pathLst>
              <a:path w="14039520" h="1028700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6695" b="-6695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028700" y="662203"/>
            <a:ext cx="1028135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Návrh výzkumu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486815" y="9642820"/>
            <a:ext cx="2480140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8/ 12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83084" y="1928239"/>
            <a:ext cx="10281352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Kvantitativní výzkum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83084" y="5884012"/>
            <a:ext cx="10281352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Kvalitativní výzkum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11323" y="2628824"/>
            <a:ext cx="14507874" cy="215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21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Metody výzkumu:</a:t>
            </a: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Dotazníková šetření - statistické srovnání vzorků studentů.</a:t>
            </a:r>
          </a:p>
          <a:p>
            <a:pPr algn="l">
              <a:lnSpc>
                <a:spcPts val="4399"/>
              </a:lnSpc>
            </a:pP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 škálovací self-evaluační dotazníky v průběhu magisterského studia. (Před pedagogickou praxí, po pedagogické praxi, na konci studia) </a:t>
            </a:r>
          </a:p>
          <a:p>
            <a:pPr algn="l">
              <a:lnSpc>
                <a:spcPts val="4399"/>
              </a:lnSpc>
            </a:pP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 komparaci budou osloveni také provázející učitelé, kteří povedou studenty v rámci jeho pedagogických praxí.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11323" y="4917695"/>
            <a:ext cx="10305311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sz="22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Počet respondentů:</a:t>
            </a: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150-200 studentů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11323" y="6905574"/>
            <a:ext cx="10305311" cy="162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2199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Metody</a:t>
            </a:r>
            <a:r>
              <a:rPr lang="en-US" sz="2199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výzkumu</a:t>
            </a:r>
            <a:r>
              <a:rPr lang="en-US" sz="2199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Dotazníková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šetření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+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Polostrukturované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rozhovory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l">
              <a:lnSpc>
                <a:spcPts val="4399"/>
              </a:lnSpc>
            </a:pP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Výzkum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bude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zaměřen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zejména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studenty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oborů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zaměřených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výuku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chemie</a:t>
            </a:r>
            <a:r>
              <a:rPr lang="en-US" sz="21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l">
              <a:lnSpc>
                <a:spcPts val="4400"/>
              </a:lnSpc>
            </a:pPr>
            <a:endParaRPr lang="en-US" sz="219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11323" y="8253679"/>
            <a:ext cx="10305311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sz="22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Počet respondentů:</a:t>
            </a: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20 studentů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D26F53C3819A4CA205271252B65ECA" ma:contentTypeVersion="12" ma:contentTypeDescription="Vytvoří nový dokument" ma:contentTypeScope="" ma:versionID="d569c5a76410ee8e66408bb9f6416d08">
  <xsd:schema xmlns:xsd="http://www.w3.org/2001/XMLSchema" xmlns:xs="http://www.w3.org/2001/XMLSchema" xmlns:p="http://schemas.microsoft.com/office/2006/metadata/properties" xmlns:ns2="0365e04a-9381-41c4-a28c-4edddfc5735b" xmlns:ns3="7c65d7c8-6542-42dc-bcd8-2b8c04b1360d" targetNamespace="http://schemas.microsoft.com/office/2006/metadata/properties" ma:root="true" ma:fieldsID="404100be4016a20fd9d927191c0617d6" ns2:_="" ns3:_="">
    <xsd:import namespace="0365e04a-9381-41c4-a28c-4edddfc5735b"/>
    <xsd:import namespace="7c65d7c8-6542-42dc-bcd8-2b8c04b136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5e04a-9381-41c4-a28c-4edddfc57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881b6869-ef7c-45f0-9e23-2b77092554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5d7c8-6542-42dc-bcd8-2b8c04b1360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3d1bf60-803d-4beb-810d-39c4e8d895ff}" ma:internalName="TaxCatchAll" ma:showField="CatchAllData" ma:web="7c65d7c8-6542-42dc-bcd8-2b8c04b136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65d7c8-6542-42dc-bcd8-2b8c04b1360d" xsi:nil="true"/>
    <lcf76f155ced4ddcb4097134ff3c332f xmlns="0365e04a-9381-41c4-a28c-4edddfc573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E9F866-04D9-46D1-B693-582989D9ADFB}"/>
</file>

<file path=customXml/itemProps2.xml><?xml version="1.0" encoding="utf-8"?>
<ds:datastoreItem xmlns:ds="http://schemas.openxmlformats.org/officeDocument/2006/customXml" ds:itemID="{003D596E-1F1C-4152-95C5-D301F8E46B82}"/>
</file>

<file path=customXml/itemProps3.xml><?xml version="1.0" encoding="utf-8"?>
<ds:datastoreItem xmlns:ds="http://schemas.openxmlformats.org/officeDocument/2006/customXml" ds:itemID="{8D743035-4D45-404D-99A9-670E449065C6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1373</Words>
  <Application>Microsoft Macintosh PowerPoint</Application>
  <PresentationFormat>Vlastní</PresentationFormat>
  <Paragraphs>206</Paragraphs>
  <Slides>14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5" baseType="lpstr">
      <vt:lpstr>Abril Fatface</vt:lpstr>
      <vt:lpstr>Calibri</vt:lpstr>
      <vt:lpstr>VMO-Font-Title Bold</vt:lpstr>
      <vt:lpstr>Roboto Bold</vt:lpstr>
      <vt:lpstr>Open Sans Ultra-Bold</vt:lpstr>
      <vt:lpstr>Roboto</vt:lpstr>
      <vt:lpstr>Aptos</vt:lpstr>
      <vt:lpstr>Open Sans Bold</vt:lpstr>
      <vt:lpstr>Open Sans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 neformálního vzdělávání pro pregraduální přípravu učitelů přírodovědných předmětů </dc:title>
  <cp:lastModifiedBy>Zuzana Brabcová</cp:lastModifiedBy>
  <cp:revision>8</cp:revision>
  <dcterms:created xsi:type="dcterms:W3CDTF">2006-08-16T00:00:00Z</dcterms:created>
  <dcterms:modified xsi:type="dcterms:W3CDTF">2024-11-22T13:09:06Z</dcterms:modified>
  <dc:identifier>DAGWGbudwIA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0x0101004FD26F53C3819A4CA205271252B65ECA</vt:lpwstr>
  </property>
</Properties>
</file>